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rts/chart1.xml" ContentType="application/vnd.openxmlformats-officedocument.drawingml.chart+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4"/>
  </p:notesMasterIdLst>
  <p:sldIdLst>
    <p:sldId id="256" r:id="rId2"/>
    <p:sldId id="291" r:id="rId3"/>
    <p:sldId id="258" r:id="rId4"/>
    <p:sldId id="298" r:id="rId5"/>
    <p:sldId id="259" r:id="rId6"/>
    <p:sldId id="260" r:id="rId7"/>
    <p:sldId id="257" r:id="rId8"/>
    <p:sldId id="261" r:id="rId9"/>
    <p:sldId id="317" r:id="rId10"/>
    <p:sldId id="289" r:id="rId11"/>
    <p:sldId id="288" r:id="rId12"/>
    <p:sldId id="290" r:id="rId13"/>
    <p:sldId id="299" r:id="rId14"/>
    <p:sldId id="300" r:id="rId15"/>
    <p:sldId id="262" r:id="rId16"/>
    <p:sldId id="263" r:id="rId17"/>
    <p:sldId id="264" r:id="rId18"/>
    <p:sldId id="265" r:id="rId19"/>
    <p:sldId id="276" r:id="rId20"/>
    <p:sldId id="278" r:id="rId21"/>
    <p:sldId id="277" r:id="rId22"/>
    <p:sldId id="266" r:id="rId23"/>
    <p:sldId id="267" r:id="rId24"/>
    <p:sldId id="268" r:id="rId25"/>
    <p:sldId id="269" r:id="rId26"/>
    <p:sldId id="274" r:id="rId27"/>
    <p:sldId id="275" r:id="rId28"/>
    <p:sldId id="270" r:id="rId29"/>
    <p:sldId id="302" r:id="rId30"/>
    <p:sldId id="273" r:id="rId31"/>
    <p:sldId id="285" r:id="rId32"/>
    <p:sldId id="271" r:id="rId33"/>
    <p:sldId id="272" r:id="rId34"/>
    <p:sldId id="301" r:id="rId35"/>
    <p:sldId id="279" r:id="rId36"/>
    <p:sldId id="280" r:id="rId37"/>
    <p:sldId id="287" r:id="rId38"/>
    <p:sldId id="286" r:id="rId39"/>
    <p:sldId id="281" r:id="rId40"/>
    <p:sldId id="284" r:id="rId41"/>
    <p:sldId id="283" r:id="rId42"/>
    <p:sldId id="282" r:id="rId43"/>
    <p:sldId id="292" r:id="rId44"/>
    <p:sldId id="293" r:id="rId45"/>
    <p:sldId id="294" r:id="rId46"/>
    <p:sldId id="295" r:id="rId47"/>
    <p:sldId id="296" r:id="rId48"/>
    <p:sldId id="297" r:id="rId49"/>
    <p:sldId id="303" r:id="rId50"/>
    <p:sldId id="304" r:id="rId51"/>
    <p:sldId id="305" r:id="rId52"/>
    <p:sldId id="310" r:id="rId53"/>
    <p:sldId id="306" r:id="rId54"/>
    <p:sldId id="308" r:id="rId55"/>
    <p:sldId id="309" r:id="rId56"/>
    <p:sldId id="307" r:id="rId57"/>
    <p:sldId id="311" r:id="rId58"/>
    <p:sldId id="312" r:id="rId59"/>
    <p:sldId id="313" r:id="rId60"/>
    <p:sldId id="315" r:id="rId61"/>
    <p:sldId id="316" r:id="rId62"/>
    <p:sldId id="314" r:id="rId6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000" autoAdjust="0"/>
    <p:restoredTop sz="94660"/>
  </p:normalViewPr>
  <p:slideViewPr>
    <p:cSldViewPr snapToGrid="0">
      <p:cViewPr varScale="1">
        <p:scale>
          <a:sx n="95" d="100"/>
          <a:sy n="95" d="100"/>
        </p:scale>
        <p:origin x="96" y="954"/>
      </p:cViewPr>
      <p:guideLst/>
    </p:cSldViewPr>
  </p:slideViewPr>
  <p:notesTextViewPr>
    <p:cViewPr>
      <p:scale>
        <a:sx n="1" d="1"/>
        <a:sy n="1" d="1"/>
      </p:scale>
      <p:origin x="0" y="-216"/>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1"/>
    <c:plotArea>
      <c:layout/>
      <c:lineChart>
        <c:grouping val="standard"/>
        <c:varyColors val="0"/>
        <c:ser>
          <c:idx val="0"/>
          <c:order val="0"/>
          <c:tx>
            <c:strRef>
              <c:f>Sheet1!$C$1:$C$2</c:f>
              <c:strCache>
                <c:ptCount val="1"/>
                <c:pt idx="0">
                  <c:v>0.85</c:v>
                </c:pt>
              </c:strCache>
            </c:strRef>
          </c:tx>
          <c:marker>
            <c:symbol val="none"/>
          </c:marker>
          <c:val>
            <c:numRef>
              <c:f>Sheet1!$C$3:$C$35</c:f>
              <c:numCache>
                <c:formatCode>0%</c:formatCode>
                <c:ptCount val="33"/>
                <c:pt idx="0">
                  <c:v>0</c:v>
                </c:pt>
                <c:pt idx="1">
                  <c:v>8.5000000000000006E-2</c:v>
                </c:pt>
                <c:pt idx="2">
                  <c:v>0.15725</c:v>
                </c:pt>
                <c:pt idx="3">
                  <c:v>0.21866250000000001</c:v>
                </c:pt>
                <c:pt idx="4">
                  <c:v>0.27086312499999998</c:v>
                </c:pt>
                <c:pt idx="5">
                  <c:v>0.31523365624999999</c:v>
                </c:pt>
                <c:pt idx="6">
                  <c:v>0.35294860781249998</c:v>
                </c:pt>
                <c:pt idx="7">
                  <c:v>0.38500631664062501</c:v>
                </c:pt>
                <c:pt idx="8">
                  <c:v>0.41225536914453098</c:v>
                </c:pt>
                <c:pt idx="9">
                  <c:v>0.435417063772852</c:v>
                </c:pt>
                <c:pt idx="10">
                  <c:v>0.455104504206924</c:v>
                </c:pt>
                <c:pt idx="11">
                  <c:v>0.47183882857588499</c:v>
                </c:pt>
                <c:pt idx="12">
                  <c:v>0.486063004289502</c:v>
                </c:pt>
                <c:pt idx="13">
                  <c:v>0.498153553646077</c:v>
                </c:pt>
                <c:pt idx="14">
                  <c:v>0.50843052059916505</c:v>
                </c:pt>
                <c:pt idx="15">
                  <c:v>0.51716594250929104</c:v>
                </c:pt>
                <c:pt idx="16">
                  <c:v>0.52459105113289695</c:v>
                </c:pt>
                <c:pt idx="17">
                  <c:v>0.53090239346296297</c:v>
                </c:pt>
                <c:pt idx="18">
                  <c:v>0.53626703444351798</c:v>
                </c:pt>
                <c:pt idx="19">
                  <c:v>0.54082697927699097</c:v>
                </c:pt>
                <c:pt idx="20">
                  <c:v>0.54470293238544198</c:v>
                </c:pt>
                <c:pt idx="21">
                  <c:v>0.54799749252762597</c:v>
                </c:pt>
                <c:pt idx="22">
                  <c:v>0.55079786864848201</c:v>
                </c:pt>
                <c:pt idx="23">
                  <c:v>0.55317818835121002</c:v>
                </c:pt>
                <c:pt idx="24">
                  <c:v>0.555201460098528</c:v>
                </c:pt>
                <c:pt idx="25">
                  <c:v>0.55692124108374896</c:v>
                </c:pt>
                <c:pt idx="26">
                  <c:v>0.55838305492118701</c:v>
                </c:pt>
                <c:pt idx="27">
                  <c:v>0.55962559668300904</c:v>
                </c:pt>
                <c:pt idx="28">
                  <c:v>0.56068175718055702</c:v>
                </c:pt>
                <c:pt idx="29">
                  <c:v>0.56157949360347403</c:v>
                </c:pt>
                <c:pt idx="30">
                  <c:v>0.56234256956295303</c:v>
                </c:pt>
                <c:pt idx="31">
                  <c:v>0.56299118412851001</c:v>
                </c:pt>
                <c:pt idx="32">
                  <c:v>0.56354250650923399</c:v>
                </c:pt>
              </c:numCache>
            </c:numRef>
          </c:val>
          <c:smooth val="0"/>
        </c:ser>
        <c:dLbls>
          <c:showLegendKey val="0"/>
          <c:showVal val="0"/>
          <c:showCatName val="0"/>
          <c:showSerName val="0"/>
          <c:showPercent val="0"/>
          <c:showBubbleSize val="0"/>
        </c:dLbls>
        <c:smooth val="0"/>
        <c:axId val="712789152"/>
        <c:axId val="712789544"/>
      </c:lineChart>
      <c:catAx>
        <c:axId val="712789152"/>
        <c:scaling>
          <c:orientation val="minMax"/>
        </c:scaling>
        <c:delete val="1"/>
        <c:axPos val="b"/>
        <c:title>
          <c:tx>
            <c:rich>
              <a:bodyPr/>
              <a:lstStyle/>
              <a:p>
                <a:pPr>
                  <a:defRPr sz="2800"/>
                </a:pPr>
                <a:r>
                  <a:rPr lang="en-US" sz="2800" dirty="0"/>
                  <a:t>s</a:t>
                </a:r>
                <a:r>
                  <a:rPr lang="en-US" sz="2800" dirty="0" smtClean="0"/>
                  <a:t>pending</a:t>
                </a:r>
                <a:endParaRPr lang="en-US" sz="2800" dirty="0"/>
              </a:p>
            </c:rich>
          </c:tx>
          <c:layout/>
          <c:overlay val="0"/>
        </c:title>
        <c:majorTickMark val="out"/>
        <c:minorTickMark val="none"/>
        <c:tickLblPos val="nextTo"/>
        <c:crossAx val="712789544"/>
        <c:crosses val="autoZero"/>
        <c:auto val="1"/>
        <c:lblAlgn val="ctr"/>
        <c:lblOffset val="100"/>
        <c:noMultiLvlLbl val="0"/>
      </c:catAx>
      <c:valAx>
        <c:axId val="712789544"/>
        <c:scaling>
          <c:orientation val="minMax"/>
          <c:max val="1"/>
        </c:scaling>
        <c:delete val="0"/>
        <c:axPos val="l"/>
        <c:majorGridlines/>
        <c:title>
          <c:tx>
            <c:rich>
              <a:bodyPr rot="-5400000" vert="horz"/>
              <a:lstStyle/>
              <a:p>
                <a:pPr>
                  <a:defRPr sz="2800"/>
                </a:pPr>
                <a:r>
                  <a:rPr lang="en-US" sz="2800" dirty="0"/>
                  <a:t>s</a:t>
                </a:r>
                <a:r>
                  <a:rPr lang="en-US" sz="2800" dirty="0" smtClean="0"/>
                  <a:t>ecurity</a:t>
                </a:r>
                <a:endParaRPr lang="en-US" sz="2800" dirty="0"/>
              </a:p>
            </c:rich>
          </c:tx>
          <c:layout/>
          <c:overlay val="0"/>
        </c:title>
        <c:numFmt formatCode="0%" sourceLinked="1"/>
        <c:majorTickMark val="out"/>
        <c:minorTickMark val="none"/>
        <c:tickLblPos val="nextTo"/>
        <c:crossAx val="712789152"/>
        <c:crosses val="autoZero"/>
        <c:crossBetween val="between"/>
      </c:valAx>
    </c:plotArea>
    <c:plotVisOnly val="1"/>
    <c:dispBlanksAs val="gap"/>
    <c:showDLblsOverMax val="0"/>
  </c:chart>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56C64ED-DB52-4F61-8535-1996156D8254}" type="datetimeFigureOut">
              <a:rPr lang="en-US" smtClean="0"/>
              <a:t>5/3/2016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D46808E-4823-4E4D-9746-465D6ABB6D1C}" type="slidenum">
              <a:rPr lang="en-US" smtClean="0"/>
              <a:t>‹#›</a:t>
            </a:fld>
            <a:endParaRPr lang="en-US"/>
          </a:p>
        </p:txBody>
      </p:sp>
    </p:spTree>
    <p:extLst>
      <p:ext uri="{BB962C8B-B14F-4D97-AF65-F5344CB8AC3E}">
        <p14:creationId xmlns:p14="http://schemas.microsoft.com/office/powerpoint/2010/main" val="25840994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Not so</a:t>
            </a:r>
            <a:r>
              <a:rPr lang="en-US" baseline="0" dirty="0" smtClean="0"/>
              <a:t> well know that you </a:t>
            </a:r>
            <a:r>
              <a:rPr lang="en-US" i="1" baseline="0" dirty="0" smtClean="0"/>
              <a:t>should</a:t>
            </a:r>
            <a:r>
              <a:rPr lang="en-US" i="0" baseline="0" dirty="0" smtClean="0"/>
              <a:t> know who I am, but enough known that you probably do.</a:t>
            </a:r>
            <a:endParaRPr lang="en-US" dirty="0" smtClean="0"/>
          </a:p>
          <a:p>
            <a:endParaRPr lang="en-US" dirty="0"/>
          </a:p>
        </p:txBody>
      </p:sp>
      <p:sp>
        <p:nvSpPr>
          <p:cNvPr id="4" name="Slide Number Placeholder 3"/>
          <p:cNvSpPr>
            <a:spLocks noGrp="1"/>
          </p:cNvSpPr>
          <p:nvPr>
            <p:ph type="sldNum" sz="quarter" idx="10"/>
          </p:nvPr>
        </p:nvSpPr>
        <p:spPr/>
        <p:txBody>
          <a:bodyPr/>
          <a:lstStyle/>
          <a:p>
            <a:fld id="{6D46808E-4823-4E4D-9746-465D6ABB6D1C}" type="slidenum">
              <a:rPr lang="en-US" smtClean="0"/>
              <a:t>2</a:t>
            </a:fld>
            <a:endParaRPr lang="en-US"/>
          </a:p>
        </p:txBody>
      </p:sp>
    </p:spTree>
    <p:extLst>
      <p:ext uri="{BB962C8B-B14F-4D97-AF65-F5344CB8AC3E}">
        <p14:creationId xmlns:p14="http://schemas.microsoft.com/office/powerpoint/2010/main" val="2777078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trope is</a:t>
            </a:r>
            <a:r>
              <a:rPr lang="en-US" baseline="0" dirty="0" smtClean="0"/>
              <a:t> “how many web servers on the internet”.</a:t>
            </a:r>
          </a:p>
          <a:p>
            <a:endParaRPr lang="en-US" baseline="0" dirty="0" smtClean="0"/>
          </a:p>
          <a:p>
            <a:r>
              <a:rPr lang="en-US" baseline="0" dirty="0" smtClean="0"/>
              <a:t>The answer is an insignificant number, but that 300,000 non-server devices, such as NAS boxes and cameras, are vulnerable. The trope is the wrong question to ask: any important server is patched.</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6D46808E-4823-4E4D-9746-465D6ABB6D1C}" type="slidenum">
              <a:rPr lang="en-US" smtClean="0"/>
              <a:t>11</a:t>
            </a:fld>
            <a:endParaRPr lang="en-US"/>
          </a:p>
        </p:txBody>
      </p:sp>
    </p:spTree>
    <p:extLst>
      <p:ext uri="{BB962C8B-B14F-4D97-AF65-F5344CB8AC3E}">
        <p14:creationId xmlns:p14="http://schemas.microsoft.com/office/powerpoint/2010/main" val="35950182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was a story based on nonsense data. It’s impossible to measure.</a:t>
            </a:r>
          </a:p>
          <a:p>
            <a:endParaRPr lang="en-US" dirty="0" smtClean="0"/>
          </a:p>
          <a:p>
            <a:r>
              <a:rPr lang="en-US" dirty="0" smtClean="0"/>
              <a:t>But the trope demands that we count.</a:t>
            </a:r>
          </a:p>
          <a:p>
            <a:endParaRPr lang="en-US" dirty="0"/>
          </a:p>
        </p:txBody>
      </p:sp>
      <p:sp>
        <p:nvSpPr>
          <p:cNvPr id="4" name="Slide Number Placeholder 3"/>
          <p:cNvSpPr>
            <a:spLocks noGrp="1"/>
          </p:cNvSpPr>
          <p:nvPr>
            <p:ph type="sldNum" sz="quarter" idx="10"/>
          </p:nvPr>
        </p:nvSpPr>
        <p:spPr/>
        <p:txBody>
          <a:bodyPr/>
          <a:lstStyle/>
          <a:p>
            <a:fld id="{6D46808E-4823-4E4D-9746-465D6ABB6D1C}" type="slidenum">
              <a:rPr lang="en-US" smtClean="0"/>
              <a:t>12</a:t>
            </a:fld>
            <a:endParaRPr lang="en-US"/>
          </a:p>
        </p:txBody>
      </p:sp>
    </p:spTree>
    <p:extLst>
      <p:ext uri="{BB962C8B-B14F-4D97-AF65-F5344CB8AC3E}">
        <p14:creationId xmlns:p14="http://schemas.microsoft.com/office/powerpoint/2010/main" val="1369671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know this cliché is nonsense. The</a:t>
            </a:r>
            <a:r>
              <a:rPr lang="en-US" baseline="0" dirty="0" smtClean="0"/>
              <a:t> military has no grade of encryption that the people have. If you understood encryption, you’d know this.</a:t>
            </a:r>
          </a:p>
          <a:p>
            <a:endParaRPr lang="en-US" baseline="0" dirty="0" smtClean="0"/>
          </a:p>
        </p:txBody>
      </p:sp>
      <p:sp>
        <p:nvSpPr>
          <p:cNvPr id="4" name="Slide Number Placeholder 3"/>
          <p:cNvSpPr>
            <a:spLocks noGrp="1"/>
          </p:cNvSpPr>
          <p:nvPr>
            <p:ph type="sldNum" sz="quarter" idx="10"/>
          </p:nvPr>
        </p:nvSpPr>
        <p:spPr/>
        <p:txBody>
          <a:bodyPr/>
          <a:lstStyle/>
          <a:p>
            <a:fld id="{6D46808E-4823-4E4D-9746-465D6ABB6D1C}" type="slidenum">
              <a:rPr lang="en-US" smtClean="0"/>
              <a:t>13</a:t>
            </a:fld>
            <a:endParaRPr lang="en-US"/>
          </a:p>
        </p:txBody>
      </p:sp>
    </p:spTree>
    <p:extLst>
      <p:ext uri="{BB962C8B-B14F-4D97-AF65-F5344CB8AC3E}">
        <p14:creationId xmlns:p14="http://schemas.microsoft.com/office/powerpoint/2010/main" val="41043998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also, that’s not what “military grade” means. Military grade is something that works in the hands of </a:t>
            </a:r>
            <a:r>
              <a:rPr lang="en-US" dirty="0" err="1" smtClean="0"/>
              <a:t>panicing</a:t>
            </a:r>
            <a:r>
              <a:rPr lang="en-US" dirty="0" smtClean="0"/>
              <a:t>, poorly trained soldiers,</a:t>
            </a:r>
            <a:r>
              <a:rPr lang="en-US" baseline="0" dirty="0" smtClean="0"/>
              <a:t> in the heat of battle, in the heat of the desert.</a:t>
            </a:r>
          </a:p>
          <a:p>
            <a:endParaRPr lang="en-US" dirty="0"/>
          </a:p>
        </p:txBody>
      </p:sp>
      <p:sp>
        <p:nvSpPr>
          <p:cNvPr id="4" name="Slide Number Placeholder 3"/>
          <p:cNvSpPr>
            <a:spLocks noGrp="1"/>
          </p:cNvSpPr>
          <p:nvPr>
            <p:ph type="sldNum" sz="quarter" idx="10"/>
          </p:nvPr>
        </p:nvSpPr>
        <p:spPr/>
        <p:txBody>
          <a:bodyPr/>
          <a:lstStyle/>
          <a:p>
            <a:fld id="{6D46808E-4823-4E4D-9746-465D6ABB6D1C}" type="slidenum">
              <a:rPr lang="en-US" smtClean="0"/>
              <a:t>14</a:t>
            </a:fld>
            <a:endParaRPr lang="en-US"/>
          </a:p>
        </p:txBody>
      </p:sp>
    </p:spTree>
    <p:extLst>
      <p:ext uri="{BB962C8B-B14F-4D97-AF65-F5344CB8AC3E}">
        <p14:creationId xmlns:p14="http://schemas.microsoft.com/office/powerpoint/2010/main" val="5576365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cliché doesn’t mean what we think it means.</a:t>
            </a:r>
          </a:p>
          <a:p>
            <a:endParaRPr lang="en-US" dirty="0" smtClean="0"/>
          </a:p>
          <a:p>
            <a:r>
              <a:rPr lang="en-US" dirty="0" smtClean="0"/>
              <a:t>Notice the castle.</a:t>
            </a:r>
            <a:r>
              <a:rPr lang="en-US" baseline="0" dirty="0" smtClean="0"/>
              <a:t> The strongest part is the keep in the center. Then strong walls. The weaker walls. Then a mote.</a:t>
            </a:r>
          </a:p>
          <a:p>
            <a:endParaRPr lang="en-US" baseline="0" dirty="0" smtClean="0"/>
          </a:p>
          <a:p>
            <a:r>
              <a:rPr lang="en-US" baseline="0" dirty="0" smtClean="0"/>
              <a:t>The principle is not to put the strongest defenses on the outside, but to make the outer defenses weak, but </a:t>
            </a:r>
            <a:r>
              <a:rPr lang="en-US" baseline="0" dirty="0" err="1" smtClean="0"/>
              <a:t>overcomable</a:t>
            </a:r>
            <a:r>
              <a:rPr lang="en-US" baseline="0" dirty="0" smtClean="0"/>
              <a:t> barrier.</a:t>
            </a:r>
          </a:p>
          <a:p>
            <a:endParaRPr lang="en-US" dirty="0"/>
          </a:p>
        </p:txBody>
      </p:sp>
      <p:sp>
        <p:nvSpPr>
          <p:cNvPr id="4" name="Slide Number Placeholder 3"/>
          <p:cNvSpPr>
            <a:spLocks noGrp="1"/>
          </p:cNvSpPr>
          <p:nvPr>
            <p:ph type="sldNum" sz="quarter" idx="10"/>
          </p:nvPr>
        </p:nvSpPr>
        <p:spPr/>
        <p:txBody>
          <a:bodyPr/>
          <a:lstStyle/>
          <a:p>
            <a:fld id="{6D46808E-4823-4E4D-9746-465D6ABB6D1C}" type="slidenum">
              <a:rPr lang="en-US" smtClean="0"/>
              <a:t>15</a:t>
            </a:fld>
            <a:endParaRPr lang="en-US"/>
          </a:p>
        </p:txBody>
      </p:sp>
    </p:spTree>
    <p:extLst>
      <p:ext uri="{BB962C8B-B14F-4D97-AF65-F5344CB8AC3E}">
        <p14:creationId xmlns:p14="http://schemas.microsoft.com/office/powerpoint/2010/main" val="33589784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Countries practice the same principle. They put their troops on the inside of their country, not on the borders. Instead</a:t>
            </a:r>
            <a:r>
              <a:rPr lang="en-US" baseline="0" dirty="0" smtClean="0"/>
              <a:t> of a sneak attack that wipes out the army, invaders must first signal their intentions by crossing the border.</a:t>
            </a:r>
          </a:p>
          <a:p>
            <a:endParaRPr lang="en-US" baseline="0" dirty="0" smtClean="0"/>
          </a:p>
          <a:p>
            <a:r>
              <a:rPr lang="en-US" baseline="0" dirty="0" smtClean="0"/>
              <a:t>In the first gulf war, Iraq didn’t do this. This allowed the US to invade from behind, and cut off troops. </a:t>
            </a:r>
            <a:endParaRPr lang="en-US" dirty="0"/>
          </a:p>
        </p:txBody>
      </p:sp>
      <p:sp>
        <p:nvSpPr>
          <p:cNvPr id="4" name="Slide Number Placeholder 3"/>
          <p:cNvSpPr>
            <a:spLocks noGrp="1"/>
          </p:cNvSpPr>
          <p:nvPr>
            <p:ph type="sldNum" sz="quarter" idx="10"/>
          </p:nvPr>
        </p:nvSpPr>
        <p:spPr/>
        <p:txBody>
          <a:bodyPr/>
          <a:lstStyle/>
          <a:p>
            <a:fld id="{6D46808E-4823-4E4D-9746-465D6ABB6D1C}" type="slidenum">
              <a:rPr lang="en-US" smtClean="0"/>
              <a:t>16</a:t>
            </a:fld>
            <a:endParaRPr lang="en-US"/>
          </a:p>
        </p:txBody>
      </p:sp>
    </p:spTree>
    <p:extLst>
      <p:ext uri="{BB962C8B-B14F-4D97-AF65-F5344CB8AC3E}">
        <p14:creationId xmlns:p14="http://schemas.microsoft.com/office/powerpoint/2010/main" val="16964634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Same thing happened in WW</a:t>
            </a:r>
            <a:r>
              <a:rPr lang="en-US" baseline="0" dirty="0" smtClean="0"/>
              <a:t> II with France’s Maginot Line. The Germans simply went where the French strength’s weren’t. Had the French fortifications been deeper in the country, they would’ve made more of a difference.</a:t>
            </a:r>
          </a:p>
          <a:p>
            <a:endParaRPr lang="en-US" baseline="0" dirty="0" smtClean="0"/>
          </a:p>
          <a:p>
            <a:r>
              <a:rPr lang="en-US" baseline="0" dirty="0" smtClean="0"/>
              <a:t>The point isn’t what Iraq/France should’ve done. The point is that “defense in depth” is a cliché that ignores the reality. Used correctly, it means weak defenses on the borders, and strong defense inside.</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6D46808E-4823-4E4D-9746-465D6ABB6D1C}" type="slidenum">
              <a:rPr lang="en-US" smtClean="0"/>
              <a:t>17</a:t>
            </a:fld>
            <a:endParaRPr lang="en-US"/>
          </a:p>
        </p:txBody>
      </p:sp>
    </p:spTree>
    <p:extLst>
      <p:ext uri="{BB962C8B-B14F-4D97-AF65-F5344CB8AC3E}">
        <p14:creationId xmlns:p14="http://schemas.microsoft.com/office/powerpoint/2010/main" val="24317395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we were serious about the original</a:t>
            </a:r>
            <a:r>
              <a:rPr lang="en-US" baseline="0" dirty="0" smtClean="0"/>
              <a:t> meaning of “defense in depth”, we do things this way. We’d treat the office network as an external, hostile network, with few protections form the Internet. We’d focus the majority of our defenses on protecting the servers from the desktops.</a:t>
            </a:r>
          </a:p>
          <a:p>
            <a:endParaRPr lang="en-US" baseline="0" dirty="0" smtClean="0"/>
          </a:p>
          <a:p>
            <a:r>
              <a:rPr lang="en-US" baseline="0" dirty="0" smtClean="0"/>
              <a:t>Which, btw, needs to happen anyway. We still haven’t solved phishing, so desktops should be considered “outside the firewall” anyway.</a:t>
            </a:r>
          </a:p>
          <a:p>
            <a:endParaRPr lang="en-US" baseline="0" dirty="0" smtClean="0"/>
          </a:p>
          <a:p>
            <a:r>
              <a:rPr lang="en-US" baseline="0" dirty="0" smtClean="0"/>
              <a:t>This also solves the BYOD problem, as devices are no more “inside” the network than </a:t>
            </a:r>
            <a:r>
              <a:rPr lang="en-US" baseline="0" dirty="0" err="1" smtClean="0"/>
              <a:t>destops</a:t>
            </a:r>
            <a:r>
              <a:rPr lang="en-US" baseline="0" dirty="0" smtClean="0"/>
              <a:t>. Stop worrying about securing the devices – focus on securing the servers from the devices.</a:t>
            </a:r>
          </a:p>
          <a:p>
            <a:endParaRPr lang="en-US" dirty="0"/>
          </a:p>
        </p:txBody>
      </p:sp>
      <p:sp>
        <p:nvSpPr>
          <p:cNvPr id="4" name="Slide Number Placeholder 3"/>
          <p:cNvSpPr>
            <a:spLocks noGrp="1"/>
          </p:cNvSpPr>
          <p:nvPr>
            <p:ph type="sldNum" sz="quarter" idx="10"/>
          </p:nvPr>
        </p:nvSpPr>
        <p:spPr/>
        <p:txBody>
          <a:bodyPr/>
          <a:lstStyle/>
          <a:p>
            <a:fld id="{6D46808E-4823-4E4D-9746-465D6ABB6D1C}" type="slidenum">
              <a:rPr lang="en-US" smtClean="0"/>
              <a:t>18</a:t>
            </a:fld>
            <a:endParaRPr lang="en-US"/>
          </a:p>
        </p:txBody>
      </p:sp>
    </p:spTree>
    <p:extLst>
      <p:ext uri="{BB962C8B-B14F-4D97-AF65-F5344CB8AC3E}">
        <p14:creationId xmlns:p14="http://schemas.microsoft.com/office/powerpoint/2010/main" val="10274683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FBI</a:t>
            </a:r>
            <a:r>
              <a:rPr lang="en-US" baseline="0" dirty="0" smtClean="0"/>
              <a:t> Directory James </a:t>
            </a:r>
            <a:r>
              <a:rPr lang="en-US" baseline="0" dirty="0" err="1" smtClean="0"/>
              <a:t>Comey</a:t>
            </a:r>
            <a:r>
              <a:rPr lang="en-US" baseline="0" dirty="0" smtClean="0"/>
              <a:t> makes this statement about crypto backdoors, that they’ll “go dark”. It’s a lie – this have increasing evidence about citizens every year, from license plate readers, to face recognition, to GPS tracking, to credit card receipts, to everything.</a:t>
            </a:r>
          </a:p>
          <a:p>
            <a:endParaRPr lang="en-US" baseline="0" dirty="0" smtClean="0"/>
          </a:p>
          <a:p>
            <a:r>
              <a:rPr lang="en-US" baseline="0" dirty="0" smtClean="0"/>
              <a:t>It’s hyperbole. It’s a lie. We make it all the time to convince superiors to buy toys for us to play with.</a:t>
            </a:r>
          </a:p>
          <a:p>
            <a:endParaRPr lang="en-US" dirty="0"/>
          </a:p>
        </p:txBody>
      </p:sp>
      <p:sp>
        <p:nvSpPr>
          <p:cNvPr id="4" name="Slide Number Placeholder 3"/>
          <p:cNvSpPr>
            <a:spLocks noGrp="1"/>
          </p:cNvSpPr>
          <p:nvPr>
            <p:ph type="sldNum" sz="quarter" idx="10"/>
          </p:nvPr>
        </p:nvSpPr>
        <p:spPr/>
        <p:txBody>
          <a:bodyPr/>
          <a:lstStyle/>
          <a:p>
            <a:fld id="{6D46808E-4823-4E4D-9746-465D6ABB6D1C}" type="slidenum">
              <a:rPr lang="en-US" smtClean="0"/>
              <a:t>19</a:t>
            </a:fld>
            <a:endParaRPr lang="en-US"/>
          </a:p>
        </p:txBody>
      </p:sp>
    </p:spTree>
    <p:extLst>
      <p:ext uri="{BB962C8B-B14F-4D97-AF65-F5344CB8AC3E}">
        <p14:creationId xmlns:p14="http://schemas.microsoft.com/office/powerpoint/2010/main" val="2410925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Such arguments are never either/or.</a:t>
            </a:r>
            <a:r>
              <a:rPr lang="en-US" baseline="0" dirty="0" smtClean="0"/>
              <a:t> How well you do your job is a curve. The toy may make your job marginally easier, or marginally harder if you don’t have it.</a:t>
            </a:r>
          </a:p>
          <a:p>
            <a:endParaRPr lang="en-US" dirty="0" smtClean="0"/>
          </a:p>
        </p:txBody>
      </p:sp>
      <p:sp>
        <p:nvSpPr>
          <p:cNvPr id="4" name="Slide Number Placeholder 3"/>
          <p:cNvSpPr>
            <a:spLocks noGrp="1"/>
          </p:cNvSpPr>
          <p:nvPr>
            <p:ph type="sldNum" sz="quarter" idx="10"/>
          </p:nvPr>
        </p:nvSpPr>
        <p:spPr/>
        <p:txBody>
          <a:bodyPr/>
          <a:lstStyle/>
          <a:p>
            <a:fld id="{E7DE6D5B-1944-B74F-B058-5DDDEF1287AD}" type="slidenum">
              <a:rPr lang="en-US" smtClean="0"/>
              <a:t>20</a:t>
            </a:fld>
            <a:endParaRPr lang="en-US"/>
          </a:p>
        </p:txBody>
      </p:sp>
    </p:spTree>
    <p:extLst>
      <p:ext uri="{BB962C8B-B14F-4D97-AF65-F5344CB8AC3E}">
        <p14:creationId xmlns:p14="http://schemas.microsoft.com/office/powerpoint/2010/main" val="30762965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“lack of original thought”</a:t>
            </a:r>
          </a:p>
          <a:p>
            <a:r>
              <a:rPr lang="en-US" dirty="0" smtClean="0"/>
              <a:t>“platitude”</a:t>
            </a:r>
            <a:endParaRPr lang="en-US" dirty="0"/>
          </a:p>
        </p:txBody>
      </p:sp>
      <p:sp>
        <p:nvSpPr>
          <p:cNvPr id="4" name="Slide Number Placeholder 3"/>
          <p:cNvSpPr>
            <a:spLocks noGrp="1"/>
          </p:cNvSpPr>
          <p:nvPr>
            <p:ph type="sldNum" sz="quarter" idx="10"/>
          </p:nvPr>
        </p:nvSpPr>
        <p:spPr/>
        <p:txBody>
          <a:bodyPr/>
          <a:lstStyle/>
          <a:p>
            <a:fld id="{6D46808E-4823-4E4D-9746-465D6ABB6D1C}" type="slidenum">
              <a:rPr lang="en-US" smtClean="0"/>
              <a:t>3</a:t>
            </a:fld>
            <a:endParaRPr lang="en-US"/>
          </a:p>
        </p:txBody>
      </p:sp>
    </p:spTree>
    <p:extLst>
      <p:ext uri="{BB962C8B-B14F-4D97-AF65-F5344CB8AC3E}">
        <p14:creationId xmlns:p14="http://schemas.microsoft.com/office/powerpoint/2010/main" val="374165836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you play Diablo III, and pay attention to the</a:t>
            </a:r>
            <a:r>
              <a:rPr lang="en-US" baseline="0" dirty="0" smtClean="0"/>
              <a:t> mechanics, you are familiar with the decreasing marginal returns of stats.</a:t>
            </a:r>
            <a:endParaRPr lang="en-US" dirty="0" smtClean="0"/>
          </a:p>
          <a:p>
            <a:endParaRPr lang="en-US" dirty="0"/>
          </a:p>
        </p:txBody>
      </p:sp>
      <p:sp>
        <p:nvSpPr>
          <p:cNvPr id="4" name="Slide Number Placeholder 3"/>
          <p:cNvSpPr>
            <a:spLocks noGrp="1"/>
          </p:cNvSpPr>
          <p:nvPr>
            <p:ph type="sldNum" sz="quarter" idx="10"/>
          </p:nvPr>
        </p:nvSpPr>
        <p:spPr/>
        <p:txBody>
          <a:bodyPr/>
          <a:lstStyle/>
          <a:p>
            <a:fld id="{6D46808E-4823-4E4D-9746-465D6ABB6D1C}" type="slidenum">
              <a:rPr lang="en-US" smtClean="0"/>
              <a:t>21</a:t>
            </a:fld>
            <a:endParaRPr lang="en-US"/>
          </a:p>
        </p:txBody>
      </p:sp>
    </p:spTree>
    <p:extLst>
      <p:ext uri="{BB962C8B-B14F-4D97-AF65-F5344CB8AC3E}">
        <p14:creationId xmlns:p14="http://schemas.microsoft.com/office/powerpoint/2010/main" val="235880956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leads</a:t>
            </a:r>
            <a:r>
              <a:rPr lang="en-US" baseline="0" dirty="0" smtClean="0"/>
              <a:t> to the trope “The Hidden Coffee Fund”.</a:t>
            </a:r>
          </a:p>
          <a:p>
            <a:endParaRPr lang="en-US" baseline="0" dirty="0" smtClean="0"/>
          </a:p>
          <a:p>
            <a:r>
              <a:rPr lang="en-US" baseline="0" dirty="0" smtClean="0"/>
              <a:t>You look at your tasks, and see that there’s one thing that will get you over a hurdle if you could just expand your budget by a little bit. You go to your boss and ask for the money. After all, this is really important. You are certain that there some money lying around somewhere that’s not being used for anything important, that can be use for this.</a:t>
            </a:r>
          </a:p>
          <a:p>
            <a:endParaRPr lang="en-US" baseline="0" dirty="0" smtClean="0"/>
          </a:p>
          <a:p>
            <a:r>
              <a:rPr lang="en-US" baseline="0" dirty="0" smtClean="0"/>
              <a:t>Everyone did this. When I was a lower level engineer, I did this. Then I became the boss and saw things from the opposing point of view. I knew there was no slush fund sitting around – all the money was budgeted for important things. Yet, everyone kept coming to me for this extra money, believing their job was important, and whatever the money was being used for was not important.</a:t>
            </a:r>
          </a:p>
          <a:p>
            <a:endParaRPr lang="en-US" baseline="0" dirty="0" smtClean="0"/>
          </a:p>
          <a:p>
            <a:r>
              <a:rPr lang="en-US" baseline="0" dirty="0" smtClean="0"/>
              <a:t>This is a big </a:t>
            </a:r>
            <a:r>
              <a:rPr lang="en-US" baseline="0" dirty="0" err="1" smtClean="0"/>
              <a:t>ying</a:t>
            </a:r>
            <a:r>
              <a:rPr lang="en-US" baseline="0" dirty="0" smtClean="0"/>
              <a:t>-yang inside our companies. Everyone is looking for some angle to squeeze money out of their bosses. And bosses are looking for ways to fair judge actual importance in this toxic political atmosphere.</a:t>
            </a:r>
          </a:p>
          <a:p>
            <a:endParaRPr lang="en-US" baseline="0" dirty="0" smtClean="0"/>
          </a:p>
          <a:p>
            <a:r>
              <a:rPr lang="en-US" baseline="0" dirty="0" smtClean="0"/>
              <a:t>It’s a trope because of the way it molds people’s thinking. Whatever you think the argument actually is, it comes down to arguing for access to the hidden coffee slush fund.</a:t>
            </a:r>
          </a:p>
        </p:txBody>
      </p:sp>
      <p:sp>
        <p:nvSpPr>
          <p:cNvPr id="4" name="Slide Number Placeholder 3"/>
          <p:cNvSpPr>
            <a:spLocks noGrp="1"/>
          </p:cNvSpPr>
          <p:nvPr>
            <p:ph type="sldNum" sz="quarter" idx="10"/>
          </p:nvPr>
        </p:nvSpPr>
        <p:spPr/>
        <p:txBody>
          <a:bodyPr/>
          <a:lstStyle/>
          <a:p>
            <a:fld id="{6D46808E-4823-4E4D-9746-465D6ABB6D1C}" type="slidenum">
              <a:rPr lang="en-US" smtClean="0"/>
              <a:t>22</a:t>
            </a:fld>
            <a:endParaRPr lang="en-US"/>
          </a:p>
        </p:txBody>
      </p:sp>
    </p:spTree>
    <p:extLst>
      <p:ext uri="{BB962C8B-B14F-4D97-AF65-F5344CB8AC3E}">
        <p14:creationId xmlns:p14="http://schemas.microsoft.com/office/powerpoint/2010/main" val="19073785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a:t>
            </a:r>
            <a:r>
              <a:rPr lang="en-US" baseline="0" dirty="0" smtClean="0"/>
              <a:t> of all, there’s no ROI for security. It doesn’t apply. No matter how we torture, it trying to make it relevant, such as “ROSI”, it still doesn’t work.</a:t>
            </a:r>
          </a:p>
          <a:p>
            <a:endParaRPr lang="en-US" baseline="0" dirty="0" smtClean="0"/>
          </a:p>
          <a:p>
            <a:r>
              <a:rPr lang="en-US" baseline="0" dirty="0" smtClean="0"/>
              <a:t>The reason the business types aren’t listening is because they know that what you are really arguing is the Coffee Slush Fund trope anyway. And they are laughing at you, because you are trying to use terms you really don’t understand, thinking you are talking in their language.</a:t>
            </a:r>
          </a:p>
          <a:p>
            <a:endParaRPr lang="en-US" baseline="0" dirty="0" smtClean="0"/>
          </a:p>
          <a:p>
            <a:r>
              <a:rPr lang="en-US" baseline="0" dirty="0" smtClean="0"/>
              <a:t>Learn their language, so that you can understand what they mean. But talk in your own language, and educate them on your own language.</a:t>
            </a:r>
          </a:p>
          <a:p>
            <a:endParaRPr lang="en-US" dirty="0"/>
          </a:p>
        </p:txBody>
      </p:sp>
      <p:sp>
        <p:nvSpPr>
          <p:cNvPr id="4" name="Slide Number Placeholder 3"/>
          <p:cNvSpPr>
            <a:spLocks noGrp="1"/>
          </p:cNvSpPr>
          <p:nvPr>
            <p:ph type="sldNum" sz="quarter" idx="10"/>
          </p:nvPr>
        </p:nvSpPr>
        <p:spPr/>
        <p:txBody>
          <a:bodyPr/>
          <a:lstStyle/>
          <a:p>
            <a:fld id="{6D46808E-4823-4E4D-9746-465D6ABB6D1C}" type="slidenum">
              <a:rPr lang="en-US" smtClean="0"/>
              <a:t>23</a:t>
            </a:fld>
            <a:endParaRPr lang="en-US"/>
          </a:p>
        </p:txBody>
      </p:sp>
    </p:spTree>
    <p:extLst>
      <p:ext uri="{BB962C8B-B14F-4D97-AF65-F5344CB8AC3E}">
        <p14:creationId xmlns:p14="http://schemas.microsoft.com/office/powerpoint/2010/main" val="13054543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Our field is full of “Security Homers”:</a:t>
            </a:r>
            <a:r>
              <a:rPr lang="en-US" baseline="0" dirty="0" smtClean="0"/>
              <a:t> people who don’t know anything, and thus have no technical authority. But they know security is a moral duty, which gives them the moral authority to tell people to “</a:t>
            </a:r>
            <a:r>
              <a:rPr lang="en-US" baseline="0" dirty="0" err="1" smtClean="0"/>
              <a:t>safen</a:t>
            </a:r>
            <a:r>
              <a:rPr lang="en-US" baseline="0" dirty="0" smtClean="0"/>
              <a:t> up”.</a:t>
            </a:r>
            <a:endParaRPr lang="en-US" dirty="0"/>
          </a:p>
        </p:txBody>
      </p:sp>
      <p:sp>
        <p:nvSpPr>
          <p:cNvPr id="4" name="Slide Number Placeholder 3"/>
          <p:cNvSpPr>
            <a:spLocks noGrp="1"/>
          </p:cNvSpPr>
          <p:nvPr>
            <p:ph type="sldNum" sz="quarter" idx="10"/>
          </p:nvPr>
        </p:nvSpPr>
        <p:spPr/>
        <p:txBody>
          <a:bodyPr/>
          <a:lstStyle/>
          <a:p>
            <a:fld id="{6D46808E-4823-4E4D-9746-465D6ABB6D1C}" type="slidenum">
              <a:rPr lang="en-US" smtClean="0"/>
              <a:t>25</a:t>
            </a:fld>
            <a:endParaRPr lang="en-US"/>
          </a:p>
        </p:txBody>
      </p:sp>
    </p:spTree>
    <p:extLst>
      <p:ext uri="{BB962C8B-B14F-4D97-AF65-F5344CB8AC3E}">
        <p14:creationId xmlns:p14="http://schemas.microsoft.com/office/powerpoint/2010/main" val="343215891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Whenever</a:t>
            </a:r>
            <a:r>
              <a:rPr lang="en-US" baseline="0" dirty="0" smtClean="0"/>
              <a:t> somebody gets hacked, their PR spokesperson says it was a “sophisticated” attack. Obviously, because it was unsophisticated, it’d mean they were idiots.</a:t>
            </a:r>
          </a:p>
          <a:p>
            <a:endParaRPr lang="en-US" baseline="0" dirty="0" smtClean="0"/>
          </a:p>
          <a:p>
            <a:r>
              <a:rPr lang="en-US" baseline="0" dirty="0" smtClean="0"/>
              <a:t>But attacks are almost always phishing, SQL injection, and password reuse – wholly unsophisticated attacks that teenagers do.</a:t>
            </a:r>
          </a:p>
          <a:p>
            <a:endParaRPr lang="en-US" baseline="0" dirty="0" smtClean="0"/>
          </a:p>
          <a:p>
            <a:r>
              <a:rPr lang="en-US" baseline="0" dirty="0" smtClean="0"/>
              <a:t>Unless you are talking about </a:t>
            </a:r>
            <a:r>
              <a:rPr lang="en-US" baseline="0" dirty="0" err="1" smtClean="0"/>
              <a:t>Stuxnet</a:t>
            </a:r>
            <a:r>
              <a:rPr lang="en-US" baseline="0" dirty="0" smtClean="0"/>
              <a:t>, there’s never a reason to use the word “sophisticated”. When you see it, you see spin.</a:t>
            </a:r>
          </a:p>
          <a:p>
            <a:endParaRPr lang="en-US" dirty="0"/>
          </a:p>
        </p:txBody>
      </p:sp>
      <p:sp>
        <p:nvSpPr>
          <p:cNvPr id="4" name="Slide Number Placeholder 3"/>
          <p:cNvSpPr>
            <a:spLocks noGrp="1"/>
          </p:cNvSpPr>
          <p:nvPr>
            <p:ph type="sldNum" sz="quarter" idx="10"/>
          </p:nvPr>
        </p:nvSpPr>
        <p:spPr/>
        <p:txBody>
          <a:bodyPr/>
          <a:lstStyle/>
          <a:p>
            <a:fld id="{6D46808E-4823-4E4D-9746-465D6ABB6D1C}" type="slidenum">
              <a:rPr lang="en-US" smtClean="0"/>
              <a:t>26</a:t>
            </a:fld>
            <a:endParaRPr lang="en-US"/>
          </a:p>
        </p:txBody>
      </p:sp>
    </p:spTree>
    <p:extLst>
      <p:ext uri="{BB962C8B-B14F-4D97-AF65-F5344CB8AC3E}">
        <p14:creationId xmlns:p14="http://schemas.microsoft.com/office/powerpoint/2010/main" val="251679334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We’ve all seen this.</a:t>
            </a:r>
            <a:r>
              <a:rPr lang="en-US" baseline="0" dirty="0" smtClean="0"/>
              <a:t> I guess it’s a cliché all by itself, but a truthful one: attacks are usually unsophisticated.</a:t>
            </a:r>
          </a:p>
          <a:p>
            <a:endParaRPr lang="en-US" dirty="0"/>
          </a:p>
        </p:txBody>
      </p:sp>
      <p:sp>
        <p:nvSpPr>
          <p:cNvPr id="4" name="Slide Number Placeholder 3"/>
          <p:cNvSpPr>
            <a:spLocks noGrp="1"/>
          </p:cNvSpPr>
          <p:nvPr>
            <p:ph type="sldNum" sz="quarter" idx="10"/>
          </p:nvPr>
        </p:nvSpPr>
        <p:spPr/>
        <p:txBody>
          <a:bodyPr/>
          <a:lstStyle/>
          <a:p>
            <a:fld id="{6D46808E-4823-4E4D-9746-465D6ABB6D1C}" type="slidenum">
              <a:rPr lang="en-US" smtClean="0"/>
              <a:t>27</a:t>
            </a:fld>
            <a:endParaRPr lang="en-US"/>
          </a:p>
        </p:txBody>
      </p:sp>
    </p:spTree>
    <p:extLst>
      <p:ext uri="{BB962C8B-B14F-4D97-AF65-F5344CB8AC3E}">
        <p14:creationId xmlns:p14="http://schemas.microsoft.com/office/powerpoint/2010/main" val="25557623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Heartbleed</a:t>
            </a:r>
            <a:r>
              <a:rPr lang="en-US" baseline="0" dirty="0" smtClean="0"/>
              <a:t> was found by fuzzing, not by code review.</a:t>
            </a:r>
          </a:p>
          <a:p>
            <a:endParaRPr lang="en-US" baseline="0" dirty="0" smtClean="0"/>
          </a:p>
          <a:p>
            <a:r>
              <a:rPr lang="en-US" baseline="0" dirty="0" smtClean="0"/>
              <a:t>There appears to be little difference in </a:t>
            </a:r>
            <a:r>
              <a:rPr lang="en-US" baseline="0" dirty="0" err="1" smtClean="0"/>
              <a:t>buginess</a:t>
            </a:r>
            <a:r>
              <a:rPr lang="en-US" baseline="0" dirty="0" smtClean="0"/>
              <a:t> between open and closed source.</a:t>
            </a:r>
          </a:p>
          <a:p>
            <a:endParaRPr lang="en-US" dirty="0"/>
          </a:p>
        </p:txBody>
      </p:sp>
      <p:sp>
        <p:nvSpPr>
          <p:cNvPr id="4" name="Slide Number Placeholder 3"/>
          <p:cNvSpPr>
            <a:spLocks noGrp="1"/>
          </p:cNvSpPr>
          <p:nvPr>
            <p:ph type="sldNum" sz="quarter" idx="10"/>
          </p:nvPr>
        </p:nvSpPr>
        <p:spPr/>
        <p:txBody>
          <a:bodyPr/>
          <a:lstStyle/>
          <a:p>
            <a:fld id="{6D46808E-4823-4E4D-9746-465D6ABB6D1C}" type="slidenum">
              <a:rPr lang="en-US" smtClean="0"/>
              <a:t>28</a:t>
            </a:fld>
            <a:endParaRPr lang="en-US"/>
          </a:p>
        </p:txBody>
      </p:sp>
    </p:spTree>
    <p:extLst>
      <p:ext uri="{BB962C8B-B14F-4D97-AF65-F5344CB8AC3E}">
        <p14:creationId xmlns:p14="http://schemas.microsoft.com/office/powerpoint/2010/main" val="399885030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Behind our mocking of this is that nobody can figure out what it does.</a:t>
            </a:r>
            <a:endParaRPr lang="en-US" dirty="0"/>
          </a:p>
        </p:txBody>
      </p:sp>
      <p:sp>
        <p:nvSpPr>
          <p:cNvPr id="4" name="Slide Number Placeholder 3"/>
          <p:cNvSpPr>
            <a:spLocks noGrp="1"/>
          </p:cNvSpPr>
          <p:nvPr>
            <p:ph type="sldNum" sz="quarter" idx="10"/>
          </p:nvPr>
        </p:nvSpPr>
        <p:spPr/>
        <p:txBody>
          <a:bodyPr/>
          <a:lstStyle/>
          <a:p>
            <a:fld id="{6D46808E-4823-4E4D-9746-465D6ABB6D1C}" type="slidenum">
              <a:rPr lang="en-US" smtClean="0"/>
              <a:t>29</a:t>
            </a:fld>
            <a:endParaRPr lang="en-US"/>
          </a:p>
        </p:txBody>
      </p:sp>
    </p:spTree>
    <p:extLst>
      <p:ext uri="{BB962C8B-B14F-4D97-AF65-F5344CB8AC3E}">
        <p14:creationId xmlns:p14="http://schemas.microsoft.com/office/powerpoint/2010/main" val="91006167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know it’s wrong, but every conversation we have is warped into this.</a:t>
            </a:r>
          </a:p>
          <a:p>
            <a:endParaRPr lang="en-US" dirty="0"/>
          </a:p>
        </p:txBody>
      </p:sp>
      <p:sp>
        <p:nvSpPr>
          <p:cNvPr id="4" name="Slide Number Placeholder 3"/>
          <p:cNvSpPr>
            <a:spLocks noGrp="1"/>
          </p:cNvSpPr>
          <p:nvPr>
            <p:ph type="sldNum" sz="quarter" idx="10"/>
          </p:nvPr>
        </p:nvSpPr>
        <p:spPr/>
        <p:txBody>
          <a:bodyPr/>
          <a:lstStyle/>
          <a:p>
            <a:fld id="{6D46808E-4823-4E4D-9746-465D6ABB6D1C}" type="slidenum">
              <a:rPr lang="en-US" smtClean="0"/>
              <a:t>30</a:t>
            </a:fld>
            <a:endParaRPr lang="en-US"/>
          </a:p>
        </p:txBody>
      </p:sp>
    </p:spTree>
    <p:extLst>
      <p:ext uri="{BB962C8B-B14F-4D97-AF65-F5344CB8AC3E}">
        <p14:creationId xmlns:p14="http://schemas.microsoft.com/office/powerpoint/2010/main" val="183293330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example, Gartner Magic</a:t>
            </a:r>
            <a:r>
              <a:rPr lang="en-US" baseline="0" dirty="0" smtClean="0"/>
              <a:t> </a:t>
            </a:r>
            <a:r>
              <a:rPr lang="en-US" baseline="0" dirty="0" err="1" smtClean="0"/>
              <a:t>Quandrants</a:t>
            </a:r>
            <a:r>
              <a:rPr lang="en-US" baseline="0" dirty="0" smtClean="0"/>
              <a:t> are still relevant, no matter how much we fight this trope. No matter what we do, we can’t fight executives from buying magic pills.</a:t>
            </a:r>
          </a:p>
          <a:p>
            <a:endParaRPr lang="en-US" baseline="0" dirty="0" smtClean="0"/>
          </a:p>
          <a:p>
            <a:r>
              <a:rPr lang="en-US" baseline="0" dirty="0" smtClean="0"/>
              <a:t>Note that as far as Gartner is concerned, products work on “vision”. They don’t do technical evaluations if the products work. Indeed, they often don’t.</a:t>
            </a:r>
          </a:p>
          <a:p>
            <a:endParaRPr lang="en-US" dirty="0"/>
          </a:p>
        </p:txBody>
      </p:sp>
      <p:sp>
        <p:nvSpPr>
          <p:cNvPr id="4" name="Slide Number Placeholder 3"/>
          <p:cNvSpPr>
            <a:spLocks noGrp="1"/>
          </p:cNvSpPr>
          <p:nvPr>
            <p:ph type="sldNum" sz="quarter" idx="10"/>
          </p:nvPr>
        </p:nvSpPr>
        <p:spPr/>
        <p:txBody>
          <a:bodyPr/>
          <a:lstStyle/>
          <a:p>
            <a:fld id="{6D46808E-4823-4E4D-9746-465D6ABB6D1C}" type="slidenum">
              <a:rPr lang="en-US" smtClean="0"/>
              <a:t>31</a:t>
            </a:fld>
            <a:endParaRPr lang="en-US"/>
          </a:p>
        </p:txBody>
      </p:sp>
    </p:spTree>
    <p:extLst>
      <p:ext uri="{BB962C8B-B14F-4D97-AF65-F5344CB8AC3E}">
        <p14:creationId xmlns:p14="http://schemas.microsoft.com/office/powerpoint/2010/main" val="9168058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Self</a:t>
            </a:r>
            <a:r>
              <a:rPr lang="en-US" baseline="0" dirty="0" smtClean="0"/>
              <a:t> explanatory. There are zillions of tweets just like this is you google “Be different and you’ll always stand out”</a:t>
            </a:r>
          </a:p>
          <a:p>
            <a:endParaRPr lang="en-US" dirty="0"/>
          </a:p>
        </p:txBody>
      </p:sp>
      <p:sp>
        <p:nvSpPr>
          <p:cNvPr id="4" name="Slide Number Placeholder 3"/>
          <p:cNvSpPr>
            <a:spLocks noGrp="1"/>
          </p:cNvSpPr>
          <p:nvPr>
            <p:ph type="sldNum" sz="quarter" idx="10"/>
          </p:nvPr>
        </p:nvSpPr>
        <p:spPr/>
        <p:txBody>
          <a:bodyPr/>
          <a:lstStyle/>
          <a:p>
            <a:fld id="{6D46808E-4823-4E4D-9746-465D6ABB6D1C}" type="slidenum">
              <a:rPr lang="en-US" smtClean="0"/>
              <a:t>4</a:t>
            </a:fld>
            <a:endParaRPr lang="en-US"/>
          </a:p>
        </p:txBody>
      </p:sp>
    </p:spTree>
    <p:extLst>
      <p:ext uri="{BB962C8B-B14F-4D97-AF65-F5344CB8AC3E}">
        <p14:creationId xmlns:p14="http://schemas.microsoft.com/office/powerpoint/2010/main" val="309949837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Schneier</a:t>
            </a:r>
            <a:r>
              <a:rPr lang="en-US" baseline="0" dirty="0" smtClean="0"/>
              <a:t> fights this. But then he creates a wrong cliché of his own, saying that “security is a process”. That’s just another form of magic pill.</a:t>
            </a:r>
          </a:p>
          <a:p>
            <a:endParaRPr lang="en-US" dirty="0" smtClean="0"/>
          </a:p>
          <a:p>
            <a:r>
              <a:rPr lang="en-US" dirty="0" smtClean="0"/>
              <a:t>PCI is a process. How is that working out for you?</a:t>
            </a:r>
          </a:p>
          <a:p>
            <a:endParaRPr lang="en-US" dirty="0" smtClean="0"/>
          </a:p>
          <a:p>
            <a:r>
              <a:rPr lang="en-US" dirty="0" smtClean="0"/>
              <a:t>I get this conversation all the time:</a:t>
            </a:r>
          </a:p>
          <a:p>
            <a:r>
              <a:rPr lang="en-US" dirty="0" smtClean="0"/>
              <a:t>“So how does your process handle SQL injection?”</a:t>
            </a:r>
          </a:p>
          <a:p>
            <a:r>
              <a:rPr lang="en-US" dirty="0" smtClean="0"/>
              <a:t>“What’s that?”</a:t>
            </a:r>
          </a:p>
          <a:p>
            <a:r>
              <a:rPr lang="en-US" dirty="0" smtClean="0"/>
              <a:t>Organizations</a:t>
            </a:r>
            <a:r>
              <a:rPr lang="en-US" baseline="0" dirty="0" smtClean="0"/>
              <a:t> have processes that never get around to details.</a:t>
            </a:r>
            <a:endParaRPr lang="en-US" dirty="0"/>
          </a:p>
        </p:txBody>
      </p:sp>
      <p:sp>
        <p:nvSpPr>
          <p:cNvPr id="4" name="Slide Number Placeholder 3"/>
          <p:cNvSpPr>
            <a:spLocks noGrp="1"/>
          </p:cNvSpPr>
          <p:nvPr>
            <p:ph type="sldNum" sz="quarter" idx="10"/>
          </p:nvPr>
        </p:nvSpPr>
        <p:spPr/>
        <p:txBody>
          <a:bodyPr/>
          <a:lstStyle/>
          <a:p>
            <a:fld id="{6D46808E-4823-4E4D-9746-465D6ABB6D1C}" type="slidenum">
              <a:rPr lang="en-US" smtClean="0"/>
              <a:t>32</a:t>
            </a:fld>
            <a:endParaRPr lang="en-US"/>
          </a:p>
        </p:txBody>
      </p:sp>
    </p:spTree>
    <p:extLst>
      <p:ext uri="{BB962C8B-B14F-4D97-AF65-F5344CB8AC3E}">
        <p14:creationId xmlns:p14="http://schemas.microsoft.com/office/powerpoint/2010/main" val="128353061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hate going into meetings where some person keeps quoting pundits.</a:t>
            </a:r>
            <a:r>
              <a:rPr lang="en-US" baseline="0" dirty="0" smtClean="0"/>
              <a:t> It’s the weight of the pundit’s credibility that stands behind them.</a:t>
            </a:r>
          </a:p>
          <a:p>
            <a:endParaRPr lang="en-US" baseline="0" dirty="0" smtClean="0"/>
          </a:p>
          <a:p>
            <a:r>
              <a:rPr lang="en-US" baseline="0" dirty="0" smtClean="0"/>
              <a:t>…and they often get the pundit wrong.</a:t>
            </a:r>
            <a:endParaRPr lang="en-US" dirty="0" smtClean="0"/>
          </a:p>
        </p:txBody>
      </p:sp>
      <p:sp>
        <p:nvSpPr>
          <p:cNvPr id="4" name="Slide Number Placeholder 3"/>
          <p:cNvSpPr>
            <a:spLocks noGrp="1"/>
          </p:cNvSpPr>
          <p:nvPr>
            <p:ph type="sldNum" sz="quarter" idx="10"/>
          </p:nvPr>
        </p:nvSpPr>
        <p:spPr/>
        <p:txBody>
          <a:bodyPr/>
          <a:lstStyle/>
          <a:p>
            <a:fld id="{6D46808E-4823-4E4D-9746-465D6ABB6D1C}" type="slidenum">
              <a:rPr lang="en-US" smtClean="0"/>
              <a:t>33</a:t>
            </a:fld>
            <a:endParaRPr lang="en-US"/>
          </a:p>
        </p:txBody>
      </p:sp>
    </p:spTree>
    <p:extLst>
      <p:ext uri="{BB962C8B-B14F-4D97-AF65-F5344CB8AC3E}">
        <p14:creationId xmlns:p14="http://schemas.microsoft.com/office/powerpoint/2010/main" val="194478155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Sun Tzu quotes are misattributed, changed,</a:t>
            </a:r>
            <a:r>
              <a:rPr lang="en-US" baseline="0" dirty="0" smtClean="0"/>
              <a:t> translated poorly, and used out of context. I’m not sure any is valid.</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6D46808E-4823-4E4D-9746-465D6ABB6D1C}" type="slidenum">
              <a:rPr lang="en-US" smtClean="0"/>
              <a:t>34</a:t>
            </a:fld>
            <a:endParaRPr lang="en-US"/>
          </a:p>
        </p:txBody>
      </p:sp>
    </p:spTree>
    <p:extLst>
      <p:ext uri="{BB962C8B-B14F-4D97-AF65-F5344CB8AC3E}">
        <p14:creationId xmlns:p14="http://schemas.microsoft.com/office/powerpoint/2010/main" val="360060554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Everyone</a:t>
            </a:r>
            <a:r>
              <a:rPr lang="en-US" baseline="0" dirty="0" smtClean="0"/>
              <a:t> knows you should follow the basic best practices.</a:t>
            </a:r>
          </a:p>
          <a:p>
            <a:endParaRPr lang="en-US" baseline="0" dirty="0" smtClean="0"/>
          </a:p>
          <a:p>
            <a:r>
              <a:rPr lang="en-US" baseline="0" dirty="0" smtClean="0"/>
              <a:t>Nobody knows what they are. What are the best practices for solving SQL injection, password reuse, and most importantly, phishing?</a:t>
            </a:r>
          </a:p>
          <a:p>
            <a:endParaRPr lang="en-US" dirty="0"/>
          </a:p>
        </p:txBody>
      </p:sp>
      <p:sp>
        <p:nvSpPr>
          <p:cNvPr id="4" name="Slide Number Placeholder 3"/>
          <p:cNvSpPr>
            <a:spLocks noGrp="1"/>
          </p:cNvSpPr>
          <p:nvPr>
            <p:ph type="sldNum" sz="quarter" idx="10"/>
          </p:nvPr>
        </p:nvSpPr>
        <p:spPr/>
        <p:txBody>
          <a:bodyPr/>
          <a:lstStyle/>
          <a:p>
            <a:fld id="{6D46808E-4823-4E4D-9746-465D6ABB6D1C}" type="slidenum">
              <a:rPr lang="en-US" smtClean="0"/>
              <a:t>35</a:t>
            </a:fld>
            <a:endParaRPr lang="en-US"/>
          </a:p>
        </p:txBody>
      </p:sp>
    </p:spTree>
    <p:extLst>
      <p:ext uri="{BB962C8B-B14F-4D97-AF65-F5344CB8AC3E}">
        <p14:creationId xmlns:p14="http://schemas.microsoft.com/office/powerpoint/2010/main" val="229470743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let’s deal with</a:t>
            </a:r>
            <a:r>
              <a:rPr lang="en-US" baseline="0" dirty="0" smtClean="0"/>
              <a:t> the PCI clichés.</a:t>
            </a:r>
          </a:p>
          <a:p>
            <a:endParaRPr lang="en-US" dirty="0" smtClean="0"/>
          </a:p>
          <a:p>
            <a:r>
              <a:rPr lang="en-US" dirty="0" smtClean="0"/>
              <a:t>“We are PCI compliant</a:t>
            </a:r>
            <a:r>
              <a:rPr lang="en-US" baseline="0" dirty="0" smtClean="0"/>
              <a:t> so can’t get hacked”</a:t>
            </a:r>
          </a:p>
          <a:p>
            <a:r>
              <a:rPr lang="en-US" baseline="0" dirty="0" smtClean="0"/>
              <a:t>“If they got hacked, they were out of compliance”</a:t>
            </a:r>
          </a:p>
          <a:p>
            <a:r>
              <a:rPr lang="en-US" baseline="0" dirty="0" smtClean="0"/>
              <a:t>Um, PCI is exactly “security is a process”.</a:t>
            </a:r>
          </a:p>
          <a:p>
            <a:endParaRPr lang="en-US" baseline="0" dirty="0" smtClean="0"/>
          </a:p>
          <a:p>
            <a:r>
              <a:rPr lang="en-US" baseline="0" dirty="0" smtClean="0"/>
              <a:t>Second, let’s look at this recommendation in particular. It tells organizations to force frequent password changes. This is repudiated by just about everyone. Yet, it persists, because it’s an easily understood “best practice” – even users know it.</a:t>
            </a:r>
          </a:p>
          <a:p>
            <a:endParaRPr lang="en-US" baseline="0" dirty="0" smtClean="0"/>
          </a:p>
          <a:p>
            <a:r>
              <a:rPr lang="en-US" baseline="0" dirty="0" smtClean="0"/>
              <a:t>It’s like “don’t open email from people you don’t know”. </a:t>
            </a:r>
            <a:r>
              <a:rPr lang="en-US" baseline="0" dirty="0" err="1" smtClean="0"/>
              <a:t>Irrelevent</a:t>
            </a:r>
            <a:r>
              <a:rPr lang="en-US" baseline="0" dirty="0" smtClean="0"/>
              <a:t>, because phishing comes from people you know, but people still follow this as a best practice.</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6D46808E-4823-4E4D-9746-465D6ABB6D1C}" type="slidenum">
              <a:rPr lang="en-US" smtClean="0"/>
              <a:t>36</a:t>
            </a:fld>
            <a:endParaRPr lang="en-US"/>
          </a:p>
        </p:txBody>
      </p:sp>
    </p:spTree>
    <p:extLst>
      <p:ext uri="{BB962C8B-B14F-4D97-AF65-F5344CB8AC3E}">
        <p14:creationId xmlns:p14="http://schemas.microsoft.com/office/powerpoint/2010/main" val="303252982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Again, you should all know this XKCD. It shows how password</a:t>
            </a:r>
            <a:r>
              <a:rPr lang="en-US" baseline="0" dirty="0" smtClean="0"/>
              <a:t> best practices combine to make them useless.</a:t>
            </a:r>
          </a:p>
          <a:p>
            <a:endParaRPr lang="en-US" dirty="0"/>
          </a:p>
        </p:txBody>
      </p:sp>
      <p:sp>
        <p:nvSpPr>
          <p:cNvPr id="4" name="Slide Number Placeholder 3"/>
          <p:cNvSpPr>
            <a:spLocks noGrp="1"/>
          </p:cNvSpPr>
          <p:nvPr>
            <p:ph type="sldNum" sz="quarter" idx="10"/>
          </p:nvPr>
        </p:nvSpPr>
        <p:spPr/>
        <p:txBody>
          <a:bodyPr/>
          <a:lstStyle/>
          <a:p>
            <a:fld id="{6D46808E-4823-4E4D-9746-465D6ABB6D1C}" type="slidenum">
              <a:rPr lang="en-US" smtClean="0"/>
              <a:t>37</a:t>
            </a:fld>
            <a:endParaRPr lang="en-US"/>
          </a:p>
        </p:txBody>
      </p:sp>
    </p:spTree>
    <p:extLst>
      <p:ext uri="{BB962C8B-B14F-4D97-AF65-F5344CB8AC3E}">
        <p14:creationId xmlns:p14="http://schemas.microsoft.com/office/powerpoint/2010/main" val="423195660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a:t>
            </a:r>
            <a:r>
              <a:rPr lang="en-US" baseline="0" dirty="0" smtClean="0"/>
              <a:t> MD5 is fine for certain things, especially anything password </a:t>
            </a:r>
            <a:r>
              <a:rPr lang="en-US" baseline="0" dirty="0" err="1" smtClean="0"/>
              <a:t>releated</a:t>
            </a:r>
            <a:r>
              <a:rPr lang="en-US" baseline="0" dirty="0" smtClean="0"/>
              <a:t>. It’s just broken for things like SSL Certificates.</a:t>
            </a:r>
            <a:endParaRPr lang="en-US" dirty="0" smtClean="0"/>
          </a:p>
          <a:p>
            <a:r>
              <a:rPr lang="en-US" dirty="0" smtClean="0"/>
              <a:t>Other related</a:t>
            </a:r>
            <a:r>
              <a:rPr lang="en-US" baseline="0" dirty="0" smtClean="0"/>
              <a:t> clichés: </a:t>
            </a:r>
            <a:r>
              <a:rPr lang="en-US" baseline="0" dirty="0" err="1" smtClean="0"/>
              <a:t>raindbow</a:t>
            </a:r>
            <a:r>
              <a:rPr lang="en-US" baseline="0" dirty="0" smtClean="0"/>
              <a:t> tables! Use salt!</a:t>
            </a:r>
            <a:endParaRPr lang="en-US" dirty="0"/>
          </a:p>
        </p:txBody>
      </p:sp>
      <p:sp>
        <p:nvSpPr>
          <p:cNvPr id="4" name="Slide Number Placeholder 3"/>
          <p:cNvSpPr>
            <a:spLocks noGrp="1"/>
          </p:cNvSpPr>
          <p:nvPr>
            <p:ph type="sldNum" sz="quarter" idx="10"/>
          </p:nvPr>
        </p:nvSpPr>
        <p:spPr/>
        <p:txBody>
          <a:bodyPr/>
          <a:lstStyle/>
          <a:p>
            <a:fld id="{6D46808E-4823-4E4D-9746-465D6ABB6D1C}" type="slidenum">
              <a:rPr lang="en-US" smtClean="0"/>
              <a:t>38</a:t>
            </a:fld>
            <a:endParaRPr lang="en-US"/>
          </a:p>
        </p:txBody>
      </p:sp>
    </p:spTree>
    <p:extLst>
      <p:ext uri="{BB962C8B-B14F-4D97-AF65-F5344CB8AC3E}">
        <p14:creationId xmlns:p14="http://schemas.microsoft.com/office/powerpoint/2010/main" val="124805361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Okay, I’ve got several follow-on</a:t>
            </a:r>
            <a:r>
              <a:rPr lang="en-US" baseline="0" dirty="0" smtClean="0"/>
              <a:t> slides for this cliché.</a:t>
            </a:r>
          </a:p>
          <a:p>
            <a:endParaRPr lang="en-US" dirty="0"/>
          </a:p>
        </p:txBody>
      </p:sp>
      <p:sp>
        <p:nvSpPr>
          <p:cNvPr id="4" name="Slide Number Placeholder 3"/>
          <p:cNvSpPr>
            <a:spLocks noGrp="1"/>
          </p:cNvSpPr>
          <p:nvPr>
            <p:ph type="sldNum" sz="quarter" idx="10"/>
          </p:nvPr>
        </p:nvSpPr>
        <p:spPr/>
        <p:txBody>
          <a:bodyPr/>
          <a:lstStyle/>
          <a:p>
            <a:fld id="{6D46808E-4823-4E4D-9746-465D6ABB6D1C}" type="slidenum">
              <a:rPr lang="en-US" smtClean="0"/>
              <a:t>39</a:t>
            </a:fld>
            <a:endParaRPr lang="en-US"/>
          </a:p>
        </p:txBody>
      </p:sp>
    </p:spTree>
    <p:extLst>
      <p:ext uri="{BB962C8B-B14F-4D97-AF65-F5344CB8AC3E}">
        <p14:creationId xmlns:p14="http://schemas.microsoft.com/office/powerpoint/2010/main" val="223607620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 gets repeated so often</a:t>
            </a:r>
            <a:r>
              <a:rPr lang="en-US" baseline="0" dirty="0" smtClean="0"/>
              <a:t> that people forget why. They begin to think it’s a good thing. If you search twitter, you’ll see many cases where people use it </a:t>
            </a:r>
            <a:r>
              <a:rPr lang="en-US" baseline="0" dirty="0" err="1" smtClean="0"/>
              <a:t>unironically</a:t>
            </a:r>
            <a:r>
              <a:rPr lang="en-US" baseline="0" dirty="0" smtClean="0"/>
              <a:t> as a good thing.</a:t>
            </a:r>
            <a:endParaRPr lang="en-US" dirty="0"/>
          </a:p>
        </p:txBody>
      </p:sp>
      <p:sp>
        <p:nvSpPr>
          <p:cNvPr id="4" name="Slide Number Placeholder 3"/>
          <p:cNvSpPr>
            <a:spLocks noGrp="1"/>
          </p:cNvSpPr>
          <p:nvPr>
            <p:ph type="sldNum" sz="quarter" idx="10"/>
          </p:nvPr>
        </p:nvSpPr>
        <p:spPr/>
        <p:txBody>
          <a:bodyPr/>
          <a:lstStyle/>
          <a:p>
            <a:fld id="{6D46808E-4823-4E4D-9746-465D6ABB6D1C}" type="slidenum">
              <a:rPr lang="en-US" smtClean="0"/>
              <a:t>40</a:t>
            </a:fld>
            <a:endParaRPr lang="en-US"/>
          </a:p>
        </p:txBody>
      </p:sp>
    </p:spTree>
    <p:extLst>
      <p:ext uri="{BB962C8B-B14F-4D97-AF65-F5344CB8AC3E}">
        <p14:creationId xmlns:p14="http://schemas.microsoft.com/office/powerpoint/2010/main" val="23234037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Yes</a:t>
            </a:r>
            <a:r>
              <a:rPr lang="en-US" baseline="0" dirty="0" smtClean="0"/>
              <a:t>, if you change your SSH port, it’ll make it hard for good </a:t>
            </a:r>
            <a:r>
              <a:rPr lang="en-US" baseline="0" dirty="0" err="1" smtClean="0"/>
              <a:t>vuln</a:t>
            </a:r>
            <a:r>
              <a:rPr lang="en-US" baseline="0" dirty="0" smtClean="0"/>
              <a:t> scanners to find it, which is an example of the cost of obscurity.</a:t>
            </a:r>
          </a:p>
          <a:p>
            <a:r>
              <a:rPr lang="en-US" baseline="0" dirty="0" smtClean="0"/>
              <a:t>But no, the specific recommendation isn’t about security, it’s about avoiding filling up log files. Automated scanners hunt for port 22. If you don’t want this sort of thing filling your logs, move it to another port. If someone is guessing SSH passwords at port 3827, then you know they are probably targeting you specifically instead of </a:t>
            </a:r>
            <a:r>
              <a:rPr lang="en-US" baseline="0" dirty="0" err="1" smtClean="0"/>
              <a:t>masscanning</a:t>
            </a:r>
            <a:r>
              <a:rPr lang="en-US" baseline="0" dirty="0" smtClean="0"/>
              <a:t> you.</a:t>
            </a:r>
          </a:p>
          <a:p>
            <a:endParaRPr lang="en-US" baseline="0" dirty="0" smtClean="0"/>
          </a:p>
          <a:p>
            <a:r>
              <a:rPr lang="en-US" baseline="0" dirty="0" smtClean="0"/>
              <a:t>Or consider closed-source companies. They don’t close their source to make it more secure. They close their source to make a profit. It’s “Profit through obscurity”.</a:t>
            </a:r>
          </a:p>
          <a:p>
            <a:endParaRPr lang="en-US" dirty="0"/>
          </a:p>
        </p:txBody>
      </p:sp>
      <p:sp>
        <p:nvSpPr>
          <p:cNvPr id="4" name="Slide Number Placeholder 3"/>
          <p:cNvSpPr>
            <a:spLocks noGrp="1"/>
          </p:cNvSpPr>
          <p:nvPr>
            <p:ph type="sldNum" sz="quarter" idx="10"/>
          </p:nvPr>
        </p:nvSpPr>
        <p:spPr/>
        <p:txBody>
          <a:bodyPr/>
          <a:lstStyle/>
          <a:p>
            <a:fld id="{6D46808E-4823-4E4D-9746-465D6ABB6D1C}" type="slidenum">
              <a:rPr lang="en-US" smtClean="0"/>
              <a:t>41</a:t>
            </a:fld>
            <a:endParaRPr lang="en-US"/>
          </a:p>
        </p:txBody>
      </p:sp>
    </p:spTree>
    <p:extLst>
      <p:ext uri="{BB962C8B-B14F-4D97-AF65-F5344CB8AC3E}">
        <p14:creationId xmlns:p14="http://schemas.microsoft.com/office/powerpoint/2010/main" val="25697371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a:t>
            </a:r>
            <a:r>
              <a:rPr lang="en-US" baseline="0" dirty="0" smtClean="0"/>
              <a:t> you can’t think originally, you’ll be replaced by a </a:t>
            </a:r>
            <a:r>
              <a:rPr lang="en-US" baseline="0" dirty="0" err="1" smtClean="0"/>
              <a:t>chatbot</a:t>
            </a:r>
            <a:r>
              <a:rPr lang="en-US" baseline="0" dirty="0" smtClean="0"/>
              <a:t> some day.</a:t>
            </a:r>
            <a:endParaRPr lang="en-US" dirty="0"/>
          </a:p>
        </p:txBody>
      </p:sp>
      <p:sp>
        <p:nvSpPr>
          <p:cNvPr id="4" name="Slide Number Placeholder 3"/>
          <p:cNvSpPr>
            <a:spLocks noGrp="1"/>
          </p:cNvSpPr>
          <p:nvPr>
            <p:ph type="sldNum" sz="quarter" idx="10"/>
          </p:nvPr>
        </p:nvSpPr>
        <p:spPr/>
        <p:txBody>
          <a:bodyPr/>
          <a:lstStyle/>
          <a:p>
            <a:fld id="{6D46808E-4823-4E4D-9746-465D6ABB6D1C}" type="slidenum">
              <a:rPr lang="en-US" smtClean="0"/>
              <a:t>5</a:t>
            </a:fld>
            <a:endParaRPr lang="en-US"/>
          </a:p>
        </p:txBody>
      </p:sp>
    </p:spTree>
    <p:extLst>
      <p:ext uri="{BB962C8B-B14F-4D97-AF65-F5344CB8AC3E}">
        <p14:creationId xmlns:p14="http://schemas.microsoft.com/office/powerpoint/2010/main" val="117175378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Finally, in regards to the </a:t>
            </a:r>
            <a:r>
              <a:rPr lang="en-US" dirty="0" err="1" smtClean="0"/>
              <a:t>Kerkhoff</a:t>
            </a:r>
            <a:r>
              <a:rPr lang="en-US" dirty="0" smtClean="0"/>
              <a:t> principle, it</a:t>
            </a:r>
            <a:r>
              <a:rPr lang="en-US" baseline="0" dirty="0" smtClean="0"/>
              <a:t> appears people don’t really believe in it. It’s a useful axe to grind against things you don’t like – but in your case, the thing you like, it’s too important to be left up to the invisible magic of </a:t>
            </a:r>
            <a:r>
              <a:rPr lang="en-US" baseline="0" dirty="0" err="1" smtClean="0"/>
              <a:t>Kerkhoff</a:t>
            </a:r>
            <a:r>
              <a:rPr lang="en-US" baseline="0" dirty="0" smtClean="0"/>
              <a:t>.</a:t>
            </a:r>
          </a:p>
          <a:p>
            <a:endParaRPr lang="en-US" dirty="0"/>
          </a:p>
        </p:txBody>
      </p:sp>
      <p:sp>
        <p:nvSpPr>
          <p:cNvPr id="4" name="Slide Number Placeholder 3"/>
          <p:cNvSpPr>
            <a:spLocks noGrp="1"/>
          </p:cNvSpPr>
          <p:nvPr>
            <p:ph type="sldNum" sz="quarter" idx="10"/>
          </p:nvPr>
        </p:nvSpPr>
        <p:spPr/>
        <p:txBody>
          <a:bodyPr/>
          <a:lstStyle/>
          <a:p>
            <a:fld id="{6D46808E-4823-4E4D-9746-465D6ABB6D1C}" type="slidenum">
              <a:rPr lang="en-US" smtClean="0"/>
              <a:t>42</a:t>
            </a:fld>
            <a:endParaRPr lang="en-US"/>
          </a:p>
        </p:txBody>
      </p:sp>
    </p:spTree>
    <p:extLst>
      <p:ext uri="{BB962C8B-B14F-4D97-AF65-F5344CB8AC3E}">
        <p14:creationId xmlns:p14="http://schemas.microsoft.com/office/powerpoint/2010/main" val="143925613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a trope. We can’t discuss</a:t>
            </a:r>
            <a:r>
              <a:rPr lang="en-US" baseline="0" dirty="0" smtClean="0"/>
              <a:t> practical things with this trope reaching into our discussions and morphing them.</a:t>
            </a:r>
          </a:p>
          <a:p>
            <a:endParaRPr lang="en-US" baseline="0" dirty="0" smtClean="0"/>
          </a:p>
          <a:p>
            <a:r>
              <a:rPr lang="en-US" baseline="0" dirty="0" smtClean="0"/>
              <a:t>Everyone agrees adding </a:t>
            </a:r>
            <a:r>
              <a:rPr lang="en-US" baseline="0" dirty="0" err="1" smtClean="0"/>
              <a:t>webbugs</a:t>
            </a:r>
            <a:r>
              <a:rPr lang="en-US" baseline="0" dirty="0" smtClean="0"/>
              <a:t> to track documents is a good form of “hack back”.</a:t>
            </a:r>
          </a:p>
          <a:p>
            <a:r>
              <a:rPr lang="en-US" baseline="0" dirty="0" smtClean="0"/>
              <a:t>Everyone agrees </a:t>
            </a:r>
            <a:r>
              <a:rPr lang="en-US" baseline="0" dirty="0" err="1" smtClean="0"/>
              <a:t>DDoSing</a:t>
            </a:r>
            <a:r>
              <a:rPr lang="en-US" baseline="0" dirty="0" smtClean="0"/>
              <a:t> the source of IDS events is a bad form of “hack back”.</a:t>
            </a:r>
          </a:p>
          <a:p>
            <a:endParaRPr lang="en-US" baseline="0" dirty="0" smtClean="0"/>
          </a:p>
          <a:p>
            <a:r>
              <a:rPr lang="en-US" baseline="0" dirty="0" smtClean="0"/>
              <a:t>When we argue about whether hack-back is good or bad, there’s good chance we are in complete agreement, except that you are using hack-back to refer to one and I’m using hack-back to refer to the other.</a:t>
            </a:r>
          </a:p>
          <a:p>
            <a:endParaRPr lang="en-US" baseline="0" dirty="0" smtClean="0"/>
          </a:p>
          <a:p>
            <a:r>
              <a:rPr lang="en-US" baseline="0" dirty="0" smtClean="0"/>
              <a:t>The point is: don’t use this cliché. Discuss what you mean instead.</a:t>
            </a:r>
          </a:p>
          <a:p>
            <a:endParaRPr lang="en-US" dirty="0"/>
          </a:p>
        </p:txBody>
      </p:sp>
      <p:sp>
        <p:nvSpPr>
          <p:cNvPr id="4" name="Slide Number Placeholder 3"/>
          <p:cNvSpPr>
            <a:spLocks noGrp="1"/>
          </p:cNvSpPr>
          <p:nvPr>
            <p:ph type="sldNum" sz="quarter" idx="10"/>
          </p:nvPr>
        </p:nvSpPr>
        <p:spPr/>
        <p:txBody>
          <a:bodyPr/>
          <a:lstStyle/>
          <a:p>
            <a:fld id="{6D46808E-4823-4E4D-9746-465D6ABB6D1C}" type="slidenum">
              <a:rPr lang="en-US" smtClean="0"/>
              <a:t>43</a:t>
            </a:fld>
            <a:endParaRPr lang="en-US"/>
          </a:p>
        </p:txBody>
      </p:sp>
    </p:spTree>
    <p:extLst>
      <p:ext uri="{BB962C8B-B14F-4D97-AF65-F5344CB8AC3E}">
        <p14:creationId xmlns:p14="http://schemas.microsoft.com/office/powerpoint/2010/main" val="65027921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One</a:t>
            </a:r>
            <a:r>
              <a:rPr lang="en-US" baseline="0" dirty="0" smtClean="0"/>
              <a:t> of the problems with clichés/tropes is that some are too Holy to be touched. I’m not smart enough to avoid them, so I’ll delve in.</a:t>
            </a:r>
          </a:p>
          <a:p>
            <a:endParaRPr lang="en-US" baseline="0" dirty="0" smtClean="0"/>
          </a:p>
          <a:p>
            <a:r>
              <a:rPr lang="en-US" baseline="0" dirty="0" smtClean="0"/>
              <a:t>Not everything is victim blaming. Sometimes it’s just cause and effect. When I tell you “don’t the hot stove”, but you do anyway, I’m not blaming you or shaming you for immoral actions. I’m just pointing out cause and effect.</a:t>
            </a:r>
            <a:endParaRPr lang="en-US" dirty="0"/>
          </a:p>
        </p:txBody>
      </p:sp>
      <p:sp>
        <p:nvSpPr>
          <p:cNvPr id="4" name="Slide Number Placeholder 3"/>
          <p:cNvSpPr>
            <a:spLocks noGrp="1"/>
          </p:cNvSpPr>
          <p:nvPr>
            <p:ph type="sldNum" sz="quarter" idx="10"/>
          </p:nvPr>
        </p:nvSpPr>
        <p:spPr/>
        <p:txBody>
          <a:bodyPr/>
          <a:lstStyle/>
          <a:p>
            <a:fld id="{6D46808E-4823-4E4D-9746-465D6ABB6D1C}" type="slidenum">
              <a:rPr lang="en-US" smtClean="0"/>
              <a:t>44</a:t>
            </a:fld>
            <a:endParaRPr lang="en-US"/>
          </a:p>
        </p:txBody>
      </p:sp>
    </p:spTree>
    <p:extLst>
      <p:ext uri="{BB962C8B-B14F-4D97-AF65-F5344CB8AC3E}">
        <p14:creationId xmlns:p14="http://schemas.microsoft.com/office/powerpoint/2010/main" val="5867173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a:t>
            </a:r>
            <a:r>
              <a:rPr lang="en-US" baseline="0" dirty="0" smtClean="0"/>
              <a:t> what is victim blaming is this quote from Richard Clarke, a well known “security homer” with not technical skills, but who claims much moral authority.</a:t>
            </a:r>
          </a:p>
          <a:p>
            <a:endParaRPr lang="en-US" baseline="0" dirty="0" smtClean="0"/>
          </a:p>
          <a:p>
            <a:r>
              <a:rPr lang="en-US" baseline="0" dirty="0" smtClean="0"/>
              <a:t>The goal is very much to blame you for your actions, and to shame you for you immorality. The goal is to punish you.</a:t>
            </a:r>
          </a:p>
          <a:p>
            <a:endParaRPr lang="en-US" baseline="0" dirty="0" smtClean="0"/>
          </a:p>
          <a:p>
            <a:r>
              <a:rPr lang="en-US" baseline="0" dirty="0" smtClean="0"/>
              <a:t>But when he says this, everyone in our community cheers. Nobody stands up and says “this is victim blaming”.  It’s because the topic is about males.</a:t>
            </a:r>
            <a:endParaRPr lang="en-US" dirty="0"/>
          </a:p>
        </p:txBody>
      </p:sp>
      <p:sp>
        <p:nvSpPr>
          <p:cNvPr id="4" name="Slide Number Placeholder 3"/>
          <p:cNvSpPr>
            <a:spLocks noGrp="1"/>
          </p:cNvSpPr>
          <p:nvPr>
            <p:ph type="sldNum" sz="quarter" idx="10"/>
          </p:nvPr>
        </p:nvSpPr>
        <p:spPr/>
        <p:txBody>
          <a:bodyPr/>
          <a:lstStyle/>
          <a:p>
            <a:fld id="{6D46808E-4823-4E4D-9746-465D6ABB6D1C}" type="slidenum">
              <a:rPr lang="en-US" smtClean="0"/>
              <a:t>45</a:t>
            </a:fld>
            <a:endParaRPr lang="en-US"/>
          </a:p>
        </p:txBody>
      </p:sp>
    </p:spTree>
    <p:extLst>
      <p:ext uri="{BB962C8B-B14F-4D97-AF65-F5344CB8AC3E}">
        <p14:creationId xmlns:p14="http://schemas.microsoft.com/office/powerpoint/2010/main" val="258713999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a:t>
            </a:r>
            <a:r>
              <a:rPr lang="en-US" baseline="0" dirty="0" smtClean="0"/>
              <a:t> soon as the topic turns to females, then everything becomes victim blaming, even things that aren’t.</a:t>
            </a:r>
          </a:p>
          <a:p>
            <a:endParaRPr lang="en-US" baseline="0" dirty="0" smtClean="0"/>
          </a:p>
          <a:p>
            <a:r>
              <a:rPr lang="en-US" baseline="0" dirty="0" smtClean="0"/>
              <a:t>A couple years ago there was the “</a:t>
            </a:r>
            <a:r>
              <a:rPr lang="en-US" baseline="0" dirty="0" err="1" smtClean="0"/>
              <a:t>Fappening</a:t>
            </a:r>
            <a:r>
              <a:rPr lang="en-US" baseline="0" dirty="0" smtClean="0"/>
              <a:t>” incident where a guy used phishing to get into the phones of a hundred female celebrities and steal their nude selfies, which he then posted online.</a:t>
            </a:r>
          </a:p>
          <a:p>
            <a:endParaRPr lang="en-US" baseline="0" dirty="0" smtClean="0"/>
          </a:p>
          <a:p>
            <a:r>
              <a:rPr lang="en-US" baseline="0" dirty="0" smtClean="0"/>
              <a:t>The correct advice is that celebrities shouldn’t take nude selfies on the phone. It’s not a moral condemnation. Few of us think it’s </a:t>
            </a:r>
            <a:r>
              <a:rPr lang="en-US" baseline="0" dirty="0" err="1" smtClean="0"/>
              <a:t>moraly</a:t>
            </a:r>
            <a:r>
              <a:rPr lang="en-US" baseline="0" dirty="0" smtClean="0"/>
              <a:t> wrong. Instead, as experts, we know that there is really no way to protect phones from celebrity’s fans.</a:t>
            </a:r>
          </a:p>
          <a:p>
            <a:endParaRPr lang="en-US" dirty="0"/>
          </a:p>
        </p:txBody>
      </p:sp>
      <p:sp>
        <p:nvSpPr>
          <p:cNvPr id="4" name="Slide Number Placeholder 3"/>
          <p:cNvSpPr>
            <a:spLocks noGrp="1"/>
          </p:cNvSpPr>
          <p:nvPr>
            <p:ph type="sldNum" sz="quarter" idx="10"/>
          </p:nvPr>
        </p:nvSpPr>
        <p:spPr/>
        <p:txBody>
          <a:bodyPr/>
          <a:lstStyle/>
          <a:p>
            <a:fld id="{6D46808E-4823-4E4D-9746-465D6ABB6D1C}" type="slidenum">
              <a:rPr lang="en-US" smtClean="0"/>
              <a:t>46</a:t>
            </a:fld>
            <a:endParaRPr lang="en-US"/>
          </a:p>
        </p:txBody>
      </p:sp>
    </p:spTree>
    <p:extLst>
      <p:ext uri="{BB962C8B-B14F-4D97-AF65-F5344CB8AC3E}">
        <p14:creationId xmlns:p14="http://schemas.microsoft.com/office/powerpoint/2010/main" val="250988204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a:t>
            </a:r>
            <a:r>
              <a:rPr lang="en-US" baseline="0" dirty="0" smtClean="0"/>
              <a:t> 2010, there was 2000 cases of “sudden acceleration” in Toyota cars, where the cars would accelerate out of control despite the drivers pressing hard on the brakes.</a:t>
            </a:r>
          </a:p>
          <a:p>
            <a:endParaRPr lang="en-US" dirty="0" smtClean="0"/>
          </a:p>
          <a:p>
            <a:r>
              <a:rPr lang="en-US" dirty="0" smtClean="0"/>
              <a:t>http://abcnews.go.com/Blotter/RunawayToyotas/sudden-acceleration-toyota-cars-owners-rebel-accidents/story?id=8980479</a:t>
            </a:r>
            <a:endParaRPr lang="en-US" dirty="0"/>
          </a:p>
        </p:txBody>
      </p:sp>
      <p:sp>
        <p:nvSpPr>
          <p:cNvPr id="4" name="Slide Number Placeholder 3"/>
          <p:cNvSpPr>
            <a:spLocks noGrp="1"/>
          </p:cNvSpPr>
          <p:nvPr>
            <p:ph type="sldNum" sz="quarter" idx="10"/>
          </p:nvPr>
        </p:nvSpPr>
        <p:spPr/>
        <p:txBody>
          <a:bodyPr/>
          <a:lstStyle/>
          <a:p>
            <a:fld id="{6D46808E-4823-4E4D-9746-465D6ABB6D1C}" type="slidenum">
              <a:rPr lang="en-US" smtClean="0"/>
              <a:t>47</a:t>
            </a:fld>
            <a:endParaRPr lang="en-US"/>
          </a:p>
        </p:txBody>
      </p:sp>
    </p:spTree>
    <p:extLst>
      <p:ext uri="{BB962C8B-B14F-4D97-AF65-F5344CB8AC3E}">
        <p14:creationId xmlns:p14="http://schemas.microsoft.com/office/powerpoint/2010/main" val="394911847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Toyota</a:t>
            </a:r>
            <a:r>
              <a:rPr lang="en-US" baseline="0" dirty="0" smtClean="0"/>
              <a:t> spent billions on this in fines and court settlements.</a:t>
            </a:r>
            <a:endParaRPr lang="en-US" dirty="0"/>
          </a:p>
        </p:txBody>
      </p:sp>
      <p:sp>
        <p:nvSpPr>
          <p:cNvPr id="4" name="Slide Number Placeholder 3"/>
          <p:cNvSpPr>
            <a:spLocks noGrp="1"/>
          </p:cNvSpPr>
          <p:nvPr>
            <p:ph type="sldNum" sz="quarter" idx="10"/>
          </p:nvPr>
        </p:nvSpPr>
        <p:spPr/>
        <p:txBody>
          <a:bodyPr/>
          <a:lstStyle/>
          <a:p>
            <a:fld id="{6D46808E-4823-4E4D-9746-465D6ABB6D1C}" type="slidenum">
              <a:rPr lang="en-US" smtClean="0"/>
              <a:t>48</a:t>
            </a:fld>
            <a:endParaRPr lang="en-US"/>
          </a:p>
        </p:txBody>
      </p:sp>
    </p:spTree>
    <p:extLst>
      <p:ext uri="{BB962C8B-B14F-4D97-AF65-F5344CB8AC3E}">
        <p14:creationId xmlns:p14="http://schemas.microsoft.com/office/powerpoint/2010/main" val="271576477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 followed the trope that</a:t>
            </a:r>
            <a:r>
              <a:rPr lang="en-US" baseline="0" dirty="0" smtClean="0"/>
              <a:t> carmakers care more about profits than safety.</a:t>
            </a:r>
          </a:p>
          <a:p>
            <a:endParaRPr lang="en-US" dirty="0"/>
          </a:p>
        </p:txBody>
      </p:sp>
      <p:sp>
        <p:nvSpPr>
          <p:cNvPr id="4" name="Slide Number Placeholder 3"/>
          <p:cNvSpPr>
            <a:spLocks noGrp="1"/>
          </p:cNvSpPr>
          <p:nvPr>
            <p:ph type="sldNum" sz="quarter" idx="10"/>
          </p:nvPr>
        </p:nvSpPr>
        <p:spPr/>
        <p:txBody>
          <a:bodyPr/>
          <a:lstStyle/>
          <a:p>
            <a:fld id="{6D46808E-4823-4E4D-9746-465D6ABB6D1C}" type="slidenum">
              <a:rPr lang="en-US" smtClean="0"/>
              <a:t>49</a:t>
            </a:fld>
            <a:endParaRPr lang="en-US"/>
          </a:p>
        </p:txBody>
      </p:sp>
    </p:spTree>
    <p:extLst>
      <p:ext uri="{BB962C8B-B14F-4D97-AF65-F5344CB8AC3E}">
        <p14:creationId xmlns:p14="http://schemas.microsoft.com/office/powerpoint/2010/main" val="396714810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here’s the thing.</a:t>
            </a:r>
            <a:r>
              <a:rPr lang="en-US" baseline="0" dirty="0" smtClean="0"/>
              <a:t> It was all a lie, created by the power of that trope to alter people’s judgements.</a:t>
            </a:r>
          </a:p>
          <a:p>
            <a:endParaRPr lang="en-US" baseline="0" dirty="0" smtClean="0"/>
          </a:p>
          <a:p>
            <a:r>
              <a:rPr lang="en-US" baseline="0" dirty="0" smtClean="0"/>
              <a:t>NASA and the NHTSA studied the problem in depth. If you press the brakes as hard as drivers claim, it scares them in a noticeable way.</a:t>
            </a:r>
          </a:p>
          <a:p>
            <a:endParaRPr lang="en-US" baseline="0" dirty="0" smtClean="0"/>
          </a:p>
          <a:p>
            <a:r>
              <a:rPr lang="en-US" baseline="0" dirty="0" smtClean="0"/>
              <a:t>What they found is that in virtually all cases, it was “misapplication of pedal”. Confused drivers were pressing on the accelerator thinking it was the brake.</a:t>
            </a:r>
          </a:p>
          <a:p>
            <a:endParaRPr lang="en-US" baseline="0" dirty="0" smtClean="0"/>
          </a:p>
          <a:p>
            <a:r>
              <a:rPr lang="en-US" baseline="0" dirty="0" smtClean="0"/>
              <a:t>Toyota owners are mostly young, but those reporting the problem were mostly old.</a:t>
            </a:r>
            <a:endParaRPr lang="en-US" dirty="0"/>
          </a:p>
        </p:txBody>
      </p:sp>
      <p:sp>
        <p:nvSpPr>
          <p:cNvPr id="4" name="Slide Number Placeholder 3"/>
          <p:cNvSpPr>
            <a:spLocks noGrp="1"/>
          </p:cNvSpPr>
          <p:nvPr>
            <p:ph type="sldNum" sz="quarter" idx="10"/>
          </p:nvPr>
        </p:nvSpPr>
        <p:spPr/>
        <p:txBody>
          <a:bodyPr/>
          <a:lstStyle/>
          <a:p>
            <a:fld id="{6D46808E-4823-4E4D-9746-465D6ABB6D1C}" type="slidenum">
              <a:rPr lang="en-US" smtClean="0"/>
              <a:t>50</a:t>
            </a:fld>
            <a:endParaRPr lang="en-US"/>
          </a:p>
        </p:txBody>
      </p:sp>
    </p:spTree>
    <p:extLst>
      <p:ext uri="{BB962C8B-B14F-4D97-AF65-F5344CB8AC3E}">
        <p14:creationId xmlns:p14="http://schemas.microsoft.com/office/powerpoint/2010/main" val="153203503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about the case where Toyota</a:t>
            </a:r>
            <a:r>
              <a:rPr lang="en-US" baseline="0" dirty="0" smtClean="0"/>
              <a:t> </a:t>
            </a:r>
            <a:r>
              <a:rPr lang="en-US" baseline="0" dirty="0" err="1" smtClean="0"/>
              <a:t>sellted</a:t>
            </a:r>
            <a:r>
              <a:rPr lang="en-US" baseline="0" dirty="0" smtClean="0"/>
              <a:t> for $3 million with </a:t>
            </a:r>
            <a:r>
              <a:rPr lang="en-US" sz="1200" b="0" i="0" kern="1200" dirty="0" smtClean="0">
                <a:solidFill>
                  <a:schemeClr val="tx1"/>
                </a:solidFill>
                <a:effectLst/>
                <a:latin typeface="+mn-lt"/>
                <a:ea typeface="+mn-ea"/>
                <a:cs typeface="+mn-cs"/>
              </a:rPr>
              <a:t>Jean </a:t>
            </a:r>
            <a:r>
              <a:rPr lang="en-US" sz="1200" b="0" i="0" kern="1200" dirty="0" err="1" smtClean="0">
                <a:solidFill>
                  <a:schemeClr val="tx1"/>
                </a:solidFill>
                <a:effectLst/>
                <a:latin typeface="+mn-lt"/>
                <a:ea typeface="+mn-ea"/>
                <a:cs typeface="+mn-cs"/>
              </a:rPr>
              <a:t>Bookout</a:t>
            </a:r>
            <a:r>
              <a:rPr lang="en-US" sz="1200" b="0" i="0" kern="1200" dirty="0" smtClean="0">
                <a:solidFill>
                  <a:schemeClr val="tx1"/>
                </a:solidFill>
                <a:effectLst/>
                <a:latin typeface="+mn-lt"/>
                <a:ea typeface="+mn-ea"/>
                <a:cs typeface="+mn-cs"/>
              </a:rPr>
              <a:t>? Didn’t’ the expect witness prove the problem was in the control unit source code?</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No,</a:t>
            </a:r>
            <a:r>
              <a:rPr lang="en-US" sz="1200" b="0" i="0" kern="1200" baseline="0" dirty="0" smtClean="0">
                <a:solidFill>
                  <a:schemeClr val="tx1"/>
                </a:solidFill>
                <a:effectLst/>
                <a:latin typeface="+mn-lt"/>
                <a:ea typeface="+mn-ea"/>
                <a:cs typeface="+mn-cs"/>
              </a:rPr>
              <a:t> it was </a:t>
            </a:r>
            <a:r>
              <a:rPr lang="en-US" sz="1200" b="0" i="0" kern="1200" baseline="0" dirty="0" err="1" smtClean="0">
                <a:solidFill>
                  <a:schemeClr val="tx1"/>
                </a:solidFill>
                <a:effectLst/>
                <a:latin typeface="+mn-lt"/>
                <a:ea typeface="+mn-ea"/>
                <a:cs typeface="+mn-cs"/>
              </a:rPr>
              <a:t>flim</a:t>
            </a:r>
            <a:r>
              <a:rPr lang="en-US" sz="1200" b="0" i="0" kern="1200" baseline="0" dirty="0" smtClean="0">
                <a:solidFill>
                  <a:schemeClr val="tx1"/>
                </a:solidFill>
                <a:effectLst/>
                <a:latin typeface="+mn-lt"/>
                <a:ea typeface="+mn-ea"/>
                <a:cs typeface="+mn-cs"/>
              </a:rPr>
              <a:t>-flam. For one thing, much of the C source code is produced automatically by </a:t>
            </a:r>
            <a:r>
              <a:rPr lang="en-US" sz="1200" b="0" i="0" kern="1200" baseline="0" dirty="0" err="1" smtClean="0">
                <a:solidFill>
                  <a:schemeClr val="tx1"/>
                </a:solidFill>
                <a:effectLst/>
                <a:latin typeface="+mn-lt"/>
                <a:ea typeface="+mn-ea"/>
                <a:cs typeface="+mn-cs"/>
              </a:rPr>
              <a:t>MathLab</a:t>
            </a:r>
            <a:r>
              <a:rPr lang="en-US" sz="1200" b="0" i="0" kern="1200" baseline="0" dirty="0" smtClean="0">
                <a:solidFill>
                  <a:schemeClr val="tx1"/>
                </a:solidFill>
                <a:effectLst/>
                <a:latin typeface="+mn-lt"/>
                <a:ea typeface="+mn-ea"/>
                <a:cs typeface="+mn-cs"/>
              </a:rPr>
              <a:t>. Yes, it’s </a:t>
            </a:r>
            <a:r>
              <a:rPr lang="en-US" sz="1200" b="0" i="0" kern="1200" baseline="0" dirty="0" err="1" smtClean="0">
                <a:solidFill>
                  <a:schemeClr val="tx1"/>
                </a:solidFill>
                <a:effectLst/>
                <a:latin typeface="+mn-lt"/>
                <a:ea typeface="+mn-ea"/>
                <a:cs typeface="+mn-cs"/>
              </a:rPr>
              <a:t>spahghetti</a:t>
            </a:r>
            <a:r>
              <a:rPr lang="en-US" sz="1200" b="0" i="0" kern="1200" baseline="0" dirty="0" smtClean="0">
                <a:solidFill>
                  <a:schemeClr val="tx1"/>
                </a:solidFill>
                <a:effectLst/>
                <a:latin typeface="+mn-lt"/>
                <a:ea typeface="+mn-ea"/>
                <a:cs typeface="+mn-cs"/>
              </a:rPr>
              <a:t> code, but humans aren’t supposed to modify it.</a:t>
            </a:r>
          </a:p>
          <a:p>
            <a:endParaRPr lang="en-US" sz="1200" b="0" i="0" kern="1200" baseline="0" dirty="0" smtClean="0">
              <a:solidFill>
                <a:schemeClr val="tx1"/>
              </a:solidFill>
              <a:effectLst/>
              <a:latin typeface="+mn-lt"/>
              <a:ea typeface="+mn-ea"/>
              <a:cs typeface="+mn-cs"/>
            </a:endParaRPr>
          </a:p>
          <a:p>
            <a:r>
              <a:rPr lang="en-US" sz="1200" b="0" i="0" kern="1200" baseline="0" dirty="0" err="1" smtClean="0">
                <a:solidFill>
                  <a:schemeClr val="tx1"/>
                </a:solidFill>
                <a:effectLst/>
                <a:latin typeface="+mn-lt"/>
                <a:ea typeface="+mn-ea"/>
                <a:cs typeface="+mn-cs"/>
              </a:rPr>
              <a:t>Bookout</a:t>
            </a:r>
            <a:r>
              <a:rPr lang="en-US" sz="1200" b="0" i="0" kern="1200" baseline="0" dirty="0" smtClean="0">
                <a:solidFill>
                  <a:schemeClr val="tx1"/>
                </a:solidFill>
                <a:effectLst/>
                <a:latin typeface="+mn-lt"/>
                <a:ea typeface="+mn-ea"/>
                <a:cs typeface="+mn-cs"/>
              </a:rPr>
              <a:t> was 76 years old. The reason for the acceleration was because she’s old and shouldn’t be driving. But nobody likes this trope, they prefer the car-company-doesn’t-care trope. And that’s what the truth becomes, regardless of the evidence.</a:t>
            </a:r>
          </a:p>
          <a:p>
            <a:endParaRPr lang="en-US" dirty="0"/>
          </a:p>
        </p:txBody>
      </p:sp>
      <p:sp>
        <p:nvSpPr>
          <p:cNvPr id="4" name="Slide Number Placeholder 3"/>
          <p:cNvSpPr>
            <a:spLocks noGrp="1"/>
          </p:cNvSpPr>
          <p:nvPr>
            <p:ph type="sldNum" sz="quarter" idx="10"/>
          </p:nvPr>
        </p:nvSpPr>
        <p:spPr/>
        <p:txBody>
          <a:bodyPr/>
          <a:lstStyle/>
          <a:p>
            <a:fld id="{6D46808E-4823-4E4D-9746-465D6ABB6D1C}" type="slidenum">
              <a:rPr lang="en-US" smtClean="0"/>
              <a:t>51</a:t>
            </a:fld>
            <a:endParaRPr lang="en-US"/>
          </a:p>
        </p:txBody>
      </p:sp>
    </p:spTree>
    <p:extLst>
      <p:ext uri="{BB962C8B-B14F-4D97-AF65-F5344CB8AC3E}">
        <p14:creationId xmlns:p14="http://schemas.microsoft.com/office/powerpoint/2010/main" val="27435256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Tropes are like clichés, but they are more literary</a:t>
            </a:r>
            <a:r>
              <a:rPr lang="en-US" baseline="0" dirty="0" smtClean="0"/>
              <a:t> story elements than quotes. It’s like how Luke Skywalker wore white and Darth Vader wore black, so we knew who the good/bad guys were.</a:t>
            </a:r>
          </a:p>
          <a:p>
            <a:endParaRPr lang="en-US" baseline="0" dirty="0" smtClean="0"/>
          </a:p>
          <a:p>
            <a:r>
              <a:rPr lang="en-US" baseline="0" dirty="0" smtClean="0"/>
              <a:t>Tropes shape discourse. Whatever we want to discuss, we end </a:t>
            </a:r>
            <a:r>
              <a:rPr lang="en-US" baseline="0" dirty="0" err="1" smtClean="0"/>
              <a:t>upmorphing</a:t>
            </a:r>
            <a:r>
              <a:rPr lang="en-US" baseline="0" dirty="0" smtClean="0"/>
              <a:t> the subject into a well known trope.</a:t>
            </a:r>
          </a:p>
          <a:p>
            <a:endParaRPr lang="en-US" dirty="0"/>
          </a:p>
        </p:txBody>
      </p:sp>
      <p:sp>
        <p:nvSpPr>
          <p:cNvPr id="4" name="Slide Number Placeholder 3"/>
          <p:cNvSpPr>
            <a:spLocks noGrp="1"/>
          </p:cNvSpPr>
          <p:nvPr>
            <p:ph type="sldNum" sz="quarter" idx="10"/>
          </p:nvPr>
        </p:nvSpPr>
        <p:spPr/>
        <p:txBody>
          <a:bodyPr/>
          <a:lstStyle/>
          <a:p>
            <a:fld id="{6D46808E-4823-4E4D-9746-465D6ABB6D1C}" type="slidenum">
              <a:rPr lang="en-US" smtClean="0"/>
              <a:t>6</a:t>
            </a:fld>
            <a:endParaRPr lang="en-US"/>
          </a:p>
        </p:txBody>
      </p:sp>
    </p:spTree>
    <p:extLst>
      <p:ext uri="{BB962C8B-B14F-4D97-AF65-F5344CB8AC3E}">
        <p14:creationId xmlns:p14="http://schemas.microsoft.com/office/powerpoint/2010/main" val="112085969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for some fun things: clichés/tropes</a:t>
            </a:r>
            <a:r>
              <a:rPr lang="en-US" baseline="0" dirty="0" smtClean="0"/>
              <a:t> in TV/movies, like </a:t>
            </a:r>
            <a:r>
              <a:rPr lang="en-US" baseline="0" dirty="0" err="1" smtClean="0"/>
              <a:t>CSI:Cyber</a:t>
            </a:r>
            <a:r>
              <a:rPr lang="en-US" baseline="0" dirty="0" smtClean="0"/>
              <a:t>.</a:t>
            </a:r>
            <a:endParaRPr lang="en-US" dirty="0" smtClean="0"/>
          </a:p>
          <a:p>
            <a:r>
              <a:rPr lang="en-US" dirty="0" smtClean="0"/>
              <a:t>“best white hat hacker in the world”</a:t>
            </a:r>
            <a:endParaRPr lang="en-US" dirty="0"/>
          </a:p>
        </p:txBody>
      </p:sp>
      <p:sp>
        <p:nvSpPr>
          <p:cNvPr id="4" name="Slide Number Placeholder 3"/>
          <p:cNvSpPr>
            <a:spLocks noGrp="1"/>
          </p:cNvSpPr>
          <p:nvPr>
            <p:ph type="sldNum" sz="quarter" idx="10"/>
          </p:nvPr>
        </p:nvSpPr>
        <p:spPr/>
        <p:txBody>
          <a:bodyPr/>
          <a:lstStyle/>
          <a:p>
            <a:fld id="{6D46808E-4823-4E4D-9746-465D6ABB6D1C}" type="slidenum">
              <a:rPr lang="en-US" smtClean="0"/>
              <a:t>52</a:t>
            </a:fld>
            <a:endParaRPr lang="en-US"/>
          </a:p>
        </p:txBody>
      </p:sp>
    </p:spTree>
    <p:extLst>
      <p:ext uri="{BB962C8B-B14F-4D97-AF65-F5344CB8AC3E}">
        <p14:creationId xmlns:p14="http://schemas.microsoft.com/office/powerpoint/2010/main" val="153061805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Things have to take place in the server room, even</a:t>
            </a:r>
            <a:r>
              <a:rPr lang="en-US" baseline="0" dirty="0" smtClean="0"/>
              <a:t> things better done with a table and chair, such as source code review.</a:t>
            </a:r>
            <a:endParaRPr lang="en-US" dirty="0"/>
          </a:p>
        </p:txBody>
      </p:sp>
      <p:sp>
        <p:nvSpPr>
          <p:cNvPr id="4" name="Slide Number Placeholder 3"/>
          <p:cNvSpPr>
            <a:spLocks noGrp="1"/>
          </p:cNvSpPr>
          <p:nvPr>
            <p:ph type="sldNum" sz="quarter" idx="10"/>
          </p:nvPr>
        </p:nvSpPr>
        <p:spPr/>
        <p:txBody>
          <a:bodyPr/>
          <a:lstStyle/>
          <a:p>
            <a:fld id="{6D46808E-4823-4E4D-9746-465D6ABB6D1C}" type="slidenum">
              <a:rPr lang="en-US" smtClean="0"/>
              <a:t>53</a:t>
            </a:fld>
            <a:endParaRPr lang="en-US"/>
          </a:p>
        </p:txBody>
      </p:sp>
    </p:spTree>
    <p:extLst>
      <p:ext uri="{BB962C8B-B14F-4D97-AF65-F5344CB8AC3E}">
        <p14:creationId xmlns:p14="http://schemas.microsoft.com/office/powerpoint/2010/main" val="188344606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Because virus code is red, and good code is green</a:t>
            </a:r>
            <a:endParaRPr lang="en-US" dirty="0"/>
          </a:p>
        </p:txBody>
      </p:sp>
      <p:sp>
        <p:nvSpPr>
          <p:cNvPr id="4" name="Slide Number Placeholder 3"/>
          <p:cNvSpPr>
            <a:spLocks noGrp="1"/>
          </p:cNvSpPr>
          <p:nvPr>
            <p:ph type="sldNum" sz="quarter" idx="10"/>
          </p:nvPr>
        </p:nvSpPr>
        <p:spPr/>
        <p:txBody>
          <a:bodyPr/>
          <a:lstStyle/>
          <a:p>
            <a:fld id="{6D46808E-4823-4E4D-9746-465D6ABB6D1C}" type="slidenum">
              <a:rPr lang="en-US" smtClean="0"/>
              <a:t>54</a:t>
            </a:fld>
            <a:endParaRPr lang="en-US"/>
          </a:p>
        </p:txBody>
      </p:sp>
    </p:spTree>
    <p:extLst>
      <p:ext uri="{BB962C8B-B14F-4D97-AF65-F5344CB8AC3E}">
        <p14:creationId xmlns:p14="http://schemas.microsoft.com/office/powerpoint/2010/main" val="334461392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Faraday bags are like a lead vault.</a:t>
            </a:r>
            <a:endParaRPr lang="en-US" dirty="0"/>
          </a:p>
        </p:txBody>
      </p:sp>
      <p:sp>
        <p:nvSpPr>
          <p:cNvPr id="4" name="Slide Number Placeholder 3"/>
          <p:cNvSpPr>
            <a:spLocks noGrp="1"/>
          </p:cNvSpPr>
          <p:nvPr>
            <p:ph type="sldNum" sz="quarter" idx="10"/>
          </p:nvPr>
        </p:nvSpPr>
        <p:spPr/>
        <p:txBody>
          <a:bodyPr/>
          <a:lstStyle/>
          <a:p>
            <a:fld id="{6D46808E-4823-4E4D-9746-465D6ABB6D1C}" type="slidenum">
              <a:rPr lang="en-US" smtClean="0"/>
              <a:t>55</a:t>
            </a:fld>
            <a:endParaRPr lang="en-US"/>
          </a:p>
        </p:txBody>
      </p:sp>
    </p:spTree>
    <p:extLst>
      <p:ext uri="{BB962C8B-B14F-4D97-AF65-F5344CB8AC3E}">
        <p14:creationId xmlns:p14="http://schemas.microsoft.com/office/powerpoint/2010/main" val="199849279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very thing you got </a:t>
            </a:r>
            <a:r>
              <a:rPr lang="en-US" baseline="0" dirty="0" smtClean="0"/>
              <a:t>to protect your baby ends up hurting it”</a:t>
            </a:r>
            <a:endParaRPr lang="en-US" dirty="0"/>
          </a:p>
        </p:txBody>
      </p:sp>
      <p:sp>
        <p:nvSpPr>
          <p:cNvPr id="4" name="Slide Number Placeholder 3"/>
          <p:cNvSpPr>
            <a:spLocks noGrp="1"/>
          </p:cNvSpPr>
          <p:nvPr>
            <p:ph type="sldNum" sz="quarter" idx="10"/>
          </p:nvPr>
        </p:nvSpPr>
        <p:spPr/>
        <p:txBody>
          <a:bodyPr/>
          <a:lstStyle/>
          <a:p>
            <a:fld id="{6D46808E-4823-4E4D-9746-465D6ABB6D1C}" type="slidenum">
              <a:rPr lang="en-US" smtClean="0"/>
              <a:t>56</a:t>
            </a:fld>
            <a:endParaRPr lang="en-US"/>
          </a:p>
        </p:txBody>
      </p:sp>
    </p:spTree>
    <p:extLst>
      <p:ext uri="{BB962C8B-B14F-4D97-AF65-F5344CB8AC3E}">
        <p14:creationId xmlns:p14="http://schemas.microsoft.com/office/powerpoint/2010/main" val="386928845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192.168 is already like a 555 phone</a:t>
            </a:r>
            <a:r>
              <a:rPr lang="en-US" baseline="0" dirty="0" smtClean="0"/>
              <a:t> number. No need to obfuscate it further.</a:t>
            </a:r>
            <a:endParaRPr lang="en-US" dirty="0"/>
          </a:p>
        </p:txBody>
      </p:sp>
      <p:sp>
        <p:nvSpPr>
          <p:cNvPr id="4" name="Slide Number Placeholder 3"/>
          <p:cNvSpPr>
            <a:spLocks noGrp="1"/>
          </p:cNvSpPr>
          <p:nvPr>
            <p:ph type="sldNum" sz="quarter" idx="10"/>
          </p:nvPr>
        </p:nvSpPr>
        <p:spPr/>
        <p:txBody>
          <a:bodyPr/>
          <a:lstStyle/>
          <a:p>
            <a:fld id="{6D46808E-4823-4E4D-9746-465D6ABB6D1C}" type="slidenum">
              <a:rPr lang="en-US" smtClean="0"/>
              <a:t>57</a:t>
            </a:fld>
            <a:endParaRPr lang="en-US"/>
          </a:p>
        </p:txBody>
      </p:sp>
    </p:spTree>
    <p:extLst>
      <p:ext uri="{BB962C8B-B14F-4D97-AF65-F5344CB8AC3E}">
        <p14:creationId xmlns:p14="http://schemas.microsoft.com/office/powerpoint/2010/main" val="343401968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board was</a:t>
            </a:r>
            <a:r>
              <a:rPr lang="en-US" baseline="0" dirty="0" smtClean="0"/>
              <a:t> the weapon”.</a:t>
            </a:r>
          </a:p>
          <a:p>
            <a:endParaRPr lang="en-US" baseline="0" dirty="0" smtClean="0"/>
          </a:p>
          <a:p>
            <a:r>
              <a:rPr lang="en-US" baseline="0" dirty="0" smtClean="0"/>
              <a:t>Obviously, keep away from children.</a:t>
            </a:r>
            <a:endParaRPr lang="en-US" dirty="0"/>
          </a:p>
        </p:txBody>
      </p:sp>
      <p:sp>
        <p:nvSpPr>
          <p:cNvPr id="4" name="Slide Number Placeholder 3"/>
          <p:cNvSpPr>
            <a:spLocks noGrp="1"/>
          </p:cNvSpPr>
          <p:nvPr>
            <p:ph type="sldNum" sz="quarter" idx="10"/>
          </p:nvPr>
        </p:nvSpPr>
        <p:spPr/>
        <p:txBody>
          <a:bodyPr/>
          <a:lstStyle/>
          <a:p>
            <a:fld id="{6D46808E-4823-4E4D-9746-465D6ABB6D1C}" type="slidenum">
              <a:rPr lang="en-US" smtClean="0"/>
              <a:t>58</a:t>
            </a:fld>
            <a:endParaRPr lang="en-US"/>
          </a:p>
        </p:txBody>
      </p:sp>
    </p:spTree>
    <p:extLst>
      <p:ext uri="{BB962C8B-B14F-4D97-AF65-F5344CB8AC3E}">
        <p14:creationId xmlns:p14="http://schemas.microsoft.com/office/powerpoint/2010/main" val="236247232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 scene, she hacks the car, to remotely trigger the car alarm, to wake him up</a:t>
            </a:r>
            <a:r>
              <a:rPr lang="en-US" baseline="0" dirty="0" smtClean="0"/>
              <a:t> and get him out of the building. But she triggers it while sitting on the car – a physical nudge would trigger the alarm anyway.</a:t>
            </a:r>
            <a:endParaRPr lang="en-US" dirty="0"/>
          </a:p>
        </p:txBody>
      </p:sp>
      <p:sp>
        <p:nvSpPr>
          <p:cNvPr id="4" name="Slide Number Placeholder 3"/>
          <p:cNvSpPr>
            <a:spLocks noGrp="1"/>
          </p:cNvSpPr>
          <p:nvPr>
            <p:ph type="sldNum" sz="quarter" idx="10"/>
          </p:nvPr>
        </p:nvSpPr>
        <p:spPr/>
        <p:txBody>
          <a:bodyPr/>
          <a:lstStyle/>
          <a:p>
            <a:fld id="{6D46808E-4823-4E4D-9746-465D6ABB6D1C}" type="slidenum">
              <a:rPr lang="en-US" smtClean="0"/>
              <a:t>59</a:t>
            </a:fld>
            <a:endParaRPr lang="en-US"/>
          </a:p>
        </p:txBody>
      </p:sp>
    </p:spTree>
    <p:extLst>
      <p:ext uri="{BB962C8B-B14F-4D97-AF65-F5344CB8AC3E}">
        <p14:creationId xmlns:p14="http://schemas.microsoft.com/office/powerpoint/2010/main" val="12361683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the best trope of them all. When</a:t>
            </a:r>
            <a:r>
              <a:rPr lang="en-US" baseline="0" dirty="0" smtClean="0"/>
              <a:t> the X-Files came out, they didn’t have cameras. They saw lots of stuff, but nobody would believe them without photographic evidence.</a:t>
            </a:r>
          </a:p>
          <a:p>
            <a:endParaRPr lang="en-US" baseline="0" dirty="0" smtClean="0"/>
          </a:p>
          <a:p>
            <a:r>
              <a:rPr lang="en-US" baseline="0" dirty="0" smtClean="0"/>
              <a:t>In the reboot, they now have cameras.</a:t>
            </a:r>
          </a:p>
          <a:p>
            <a:endParaRPr lang="en-US" baseline="0" dirty="0" smtClean="0"/>
          </a:p>
          <a:p>
            <a:r>
              <a:rPr lang="en-US" baseline="0" dirty="0" smtClean="0"/>
              <a:t>The iPhone, of course, is proof of the lack of UFOs and bigfoot. There are so many cameras </a:t>
            </a:r>
            <a:r>
              <a:rPr lang="en-US" baseline="0" dirty="0" err="1" smtClean="0"/>
              <a:t>everwhere</a:t>
            </a:r>
            <a:r>
              <a:rPr lang="en-US" baseline="0" dirty="0" smtClean="0"/>
              <a:t> now, surely somebody would’ve gotten </a:t>
            </a:r>
            <a:r>
              <a:rPr lang="en-US" baseline="0" smtClean="0"/>
              <a:t>a picture.</a:t>
            </a:r>
            <a:endParaRPr lang="en-US" dirty="0"/>
          </a:p>
        </p:txBody>
      </p:sp>
      <p:sp>
        <p:nvSpPr>
          <p:cNvPr id="4" name="Slide Number Placeholder 3"/>
          <p:cNvSpPr>
            <a:spLocks noGrp="1"/>
          </p:cNvSpPr>
          <p:nvPr>
            <p:ph type="sldNum" sz="quarter" idx="10"/>
          </p:nvPr>
        </p:nvSpPr>
        <p:spPr/>
        <p:txBody>
          <a:bodyPr/>
          <a:lstStyle/>
          <a:p>
            <a:fld id="{6D46808E-4823-4E4D-9746-465D6ABB6D1C}" type="slidenum">
              <a:rPr lang="en-US" smtClean="0"/>
              <a:t>61</a:t>
            </a:fld>
            <a:endParaRPr lang="en-US"/>
          </a:p>
        </p:txBody>
      </p:sp>
    </p:spTree>
    <p:extLst>
      <p:ext uri="{BB962C8B-B14F-4D97-AF65-F5344CB8AC3E}">
        <p14:creationId xmlns:p14="http://schemas.microsoft.com/office/powerpoint/2010/main" val="5690641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 example of the power of tropes is the story of how the</a:t>
            </a:r>
            <a:r>
              <a:rPr lang="en-US" baseline="0" dirty="0" smtClean="0"/>
              <a:t> day before thanksgiving is the busiest travel day of the year.</a:t>
            </a:r>
          </a:p>
          <a:p>
            <a:r>
              <a:rPr lang="en-US" baseline="0" dirty="0" smtClean="0"/>
              <a:t>Local TV crews head to the nearest airport can point their cameras as the busiest part.</a:t>
            </a:r>
            <a:endParaRPr lang="en-US" dirty="0"/>
          </a:p>
        </p:txBody>
      </p:sp>
      <p:sp>
        <p:nvSpPr>
          <p:cNvPr id="4" name="Slide Number Placeholder 3"/>
          <p:cNvSpPr>
            <a:spLocks noGrp="1"/>
          </p:cNvSpPr>
          <p:nvPr>
            <p:ph type="sldNum" sz="quarter" idx="10"/>
          </p:nvPr>
        </p:nvSpPr>
        <p:spPr/>
        <p:txBody>
          <a:bodyPr/>
          <a:lstStyle/>
          <a:p>
            <a:fld id="{6D46808E-4823-4E4D-9746-465D6ABB6D1C}" type="slidenum">
              <a:rPr lang="en-US" smtClean="0"/>
              <a:t>7</a:t>
            </a:fld>
            <a:endParaRPr lang="en-US"/>
          </a:p>
        </p:txBody>
      </p:sp>
    </p:spTree>
    <p:extLst>
      <p:ext uri="{BB962C8B-B14F-4D97-AF65-F5344CB8AC3E}">
        <p14:creationId xmlns:p14="http://schemas.microsoft.com/office/powerpoint/2010/main" val="25183339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http://qz.com/545014/the-day-before-thanksgiving-is-not-the-busiest-day-to-fly-in-the-us/</a:t>
            </a:r>
            <a:br>
              <a:rPr lang="en-US" dirty="0" smtClean="0"/>
            </a:br>
            <a:endParaRPr lang="en-US" dirty="0"/>
          </a:p>
        </p:txBody>
      </p:sp>
      <p:sp>
        <p:nvSpPr>
          <p:cNvPr id="4" name="Slide Number Placeholder 3"/>
          <p:cNvSpPr>
            <a:spLocks noGrp="1"/>
          </p:cNvSpPr>
          <p:nvPr>
            <p:ph type="sldNum" sz="quarter" idx="10"/>
          </p:nvPr>
        </p:nvSpPr>
        <p:spPr/>
        <p:txBody>
          <a:bodyPr/>
          <a:lstStyle/>
          <a:p>
            <a:fld id="{6D46808E-4823-4E4D-9746-465D6ABB6D1C}" type="slidenum">
              <a:rPr lang="en-US" smtClean="0"/>
              <a:t>8</a:t>
            </a:fld>
            <a:endParaRPr lang="en-US"/>
          </a:p>
        </p:txBody>
      </p:sp>
    </p:spTree>
    <p:extLst>
      <p:ext uri="{BB962C8B-B14F-4D97-AF65-F5344CB8AC3E}">
        <p14:creationId xmlns:p14="http://schemas.microsoft.com/office/powerpoint/2010/main" val="420242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took this on the</a:t>
            </a:r>
            <a:r>
              <a:rPr lang="en-US" baseline="0" dirty="0" smtClean="0"/>
              <a:t> Sunday after Thanksgiving. Notice how the airport isn’t crowded at all.</a:t>
            </a:r>
            <a:endParaRPr lang="en-US" dirty="0"/>
          </a:p>
        </p:txBody>
      </p:sp>
      <p:sp>
        <p:nvSpPr>
          <p:cNvPr id="4" name="Slide Number Placeholder 3"/>
          <p:cNvSpPr>
            <a:spLocks noGrp="1"/>
          </p:cNvSpPr>
          <p:nvPr>
            <p:ph type="sldNum" sz="quarter" idx="10"/>
          </p:nvPr>
        </p:nvSpPr>
        <p:spPr/>
        <p:txBody>
          <a:bodyPr/>
          <a:lstStyle/>
          <a:p>
            <a:fld id="{6D46808E-4823-4E4D-9746-465D6ABB6D1C}" type="slidenum">
              <a:rPr lang="en-US" smtClean="0"/>
              <a:t>9</a:t>
            </a:fld>
            <a:endParaRPr lang="en-US"/>
          </a:p>
        </p:txBody>
      </p:sp>
    </p:spTree>
    <p:extLst>
      <p:ext uri="{BB962C8B-B14F-4D97-AF65-F5344CB8AC3E}">
        <p14:creationId xmlns:p14="http://schemas.microsoft.com/office/powerpoint/2010/main" val="32988369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“Heartbleed</a:t>
            </a:r>
            <a:r>
              <a:rPr lang="en-US" baseline="0" dirty="0" smtClean="0"/>
              <a:t> virus”</a:t>
            </a:r>
          </a:p>
          <a:p>
            <a:endParaRPr lang="en-US" baseline="0" dirty="0" smtClean="0"/>
          </a:p>
          <a:p>
            <a:r>
              <a:rPr lang="en-US" baseline="0" dirty="0" smtClean="0"/>
              <a:t>Notice how the power of tropes morphs the actual facts they don’t know into something they understand, viruses.</a:t>
            </a:r>
            <a:endParaRPr lang="en-US" dirty="0"/>
          </a:p>
        </p:txBody>
      </p:sp>
      <p:sp>
        <p:nvSpPr>
          <p:cNvPr id="4" name="Slide Number Placeholder 3"/>
          <p:cNvSpPr>
            <a:spLocks noGrp="1"/>
          </p:cNvSpPr>
          <p:nvPr>
            <p:ph type="sldNum" sz="quarter" idx="10"/>
          </p:nvPr>
        </p:nvSpPr>
        <p:spPr/>
        <p:txBody>
          <a:bodyPr/>
          <a:lstStyle/>
          <a:p>
            <a:fld id="{6D46808E-4823-4E4D-9746-465D6ABB6D1C}" type="slidenum">
              <a:rPr lang="en-US" smtClean="0"/>
              <a:t>10</a:t>
            </a:fld>
            <a:endParaRPr lang="en-US"/>
          </a:p>
        </p:txBody>
      </p:sp>
    </p:spTree>
    <p:extLst>
      <p:ext uri="{BB962C8B-B14F-4D97-AF65-F5344CB8AC3E}">
        <p14:creationId xmlns:p14="http://schemas.microsoft.com/office/powerpoint/2010/main" val="31167727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53B3A42D-45A6-4F79-8B94-27F848B7095E}" type="datetimeFigureOut">
              <a:rPr lang="en-US" smtClean="0"/>
              <a:t>5/3/2016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2824B57-2AD9-4C5F-95F6-9C7B1050BAD3}" type="slidenum">
              <a:rPr lang="en-US" smtClean="0"/>
              <a:t>‹#›</a:t>
            </a:fld>
            <a:endParaRPr lang="en-US"/>
          </a:p>
        </p:txBody>
      </p:sp>
    </p:spTree>
    <p:extLst>
      <p:ext uri="{BB962C8B-B14F-4D97-AF65-F5344CB8AC3E}">
        <p14:creationId xmlns:p14="http://schemas.microsoft.com/office/powerpoint/2010/main" val="36596307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3B3A42D-45A6-4F79-8B94-27F848B7095E}" type="datetimeFigureOut">
              <a:rPr lang="en-US" smtClean="0"/>
              <a:t>5/3/2016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2824B57-2AD9-4C5F-95F6-9C7B1050BAD3}" type="slidenum">
              <a:rPr lang="en-US" smtClean="0"/>
              <a:t>‹#›</a:t>
            </a:fld>
            <a:endParaRPr lang="en-US"/>
          </a:p>
        </p:txBody>
      </p:sp>
    </p:spTree>
    <p:extLst>
      <p:ext uri="{BB962C8B-B14F-4D97-AF65-F5344CB8AC3E}">
        <p14:creationId xmlns:p14="http://schemas.microsoft.com/office/powerpoint/2010/main" val="33173191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3B3A42D-45A6-4F79-8B94-27F848B7095E}" type="datetimeFigureOut">
              <a:rPr lang="en-US" smtClean="0"/>
              <a:t>5/3/2016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2824B57-2AD9-4C5F-95F6-9C7B1050BAD3}" type="slidenum">
              <a:rPr lang="en-US" smtClean="0"/>
              <a:t>‹#›</a:t>
            </a:fld>
            <a:endParaRPr lang="en-US"/>
          </a:p>
        </p:txBody>
      </p:sp>
    </p:spTree>
    <p:extLst>
      <p:ext uri="{BB962C8B-B14F-4D97-AF65-F5344CB8AC3E}">
        <p14:creationId xmlns:p14="http://schemas.microsoft.com/office/powerpoint/2010/main" val="12670126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3B3A42D-45A6-4F79-8B94-27F848B7095E}" type="datetimeFigureOut">
              <a:rPr lang="en-US" smtClean="0"/>
              <a:t>5/3/2016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2824B57-2AD9-4C5F-95F6-9C7B1050BAD3}" type="slidenum">
              <a:rPr lang="en-US" smtClean="0"/>
              <a:t>‹#›</a:t>
            </a:fld>
            <a:endParaRPr lang="en-US"/>
          </a:p>
        </p:txBody>
      </p:sp>
    </p:spTree>
    <p:extLst>
      <p:ext uri="{BB962C8B-B14F-4D97-AF65-F5344CB8AC3E}">
        <p14:creationId xmlns:p14="http://schemas.microsoft.com/office/powerpoint/2010/main" val="27482329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3B3A42D-45A6-4F79-8B94-27F848B7095E}" type="datetimeFigureOut">
              <a:rPr lang="en-US" smtClean="0"/>
              <a:t>5/3/2016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2824B57-2AD9-4C5F-95F6-9C7B1050BAD3}" type="slidenum">
              <a:rPr lang="en-US" smtClean="0"/>
              <a:t>‹#›</a:t>
            </a:fld>
            <a:endParaRPr lang="en-US"/>
          </a:p>
        </p:txBody>
      </p:sp>
    </p:spTree>
    <p:extLst>
      <p:ext uri="{BB962C8B-B14F-4D97-AF65-F5344CB8AC3E}">
        <p14:creationId xmlns:p14="http://schemas.microsoft.com/office/powerpoint/2010/main" val="25729798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3B3A42D-45A6-4F79-8B94-27F848B7095E}" type="datetimeFigureOut">
              <a:rPr lang="en-US" smtClean="0"/>
              <a:t>5/3/2016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2824B57-2AD9-4C5F-95F6-9C7B1050BAD3}" type="slidenum">
              <a:rPr lang="en-US" smtClean="0"/>
              <a:t>‹#›</a:t>
            </a:fld>
            <a:endParaRPr lang="en-US"/>
          </a:p>
        </p:txBody>
      </p:sp>
    </p:spTree>
    <p:extLst>
      <p:ext uri="{BB962C8B-B14F-4D97-AF65-F5344CB8AC3E}">
        <p14:creationId xmlns:p14="http://schemas.microsoft.com/office/powerpoint/2010/main" val="19736252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53B3A42D-45A6-4F79-8B94-27F848B7095E}" type="datetimeFigureOut">
              <a:rPr lang="en-US" smtClean="0"/>
              <a:t>5/3/2016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2824B57-2AD9-4C5F-95F6-9C7B1050BAD3}" type="slidenum">
              <a:rPr lang="en-US" smtClean="0"/>
              <a:t>‹#›</a:t>
            </a:fld>
            <a:endParaRPr lang="en-US"/>
          </a:p>
        </p:txBody>
      </p:sp>
    </p:spTree>
    <p:extLst>
      <p:ext uri="{BB962C8B-B14F-4D97-AF65-F5344CB8AC3E}">
        <p14:creationId xmlns:p14="http://schemas.microsoft.com/office/powerpoint/2010/main" val="8494692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3B3A42D-45A6-4F79-8B94-27F848B7095E}" type="datetimeFigureOut">
              <a:rPr lang="en-US" smtClean="0"/>
              <a:t>5/3/2016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2824B57-2AD9-4C5F-95F6-9C7B1050BAD3}" type="slidenum">
              <a:rPr lang="en-US" smtClean="0"/>
              <a:t>‹#›</a:t>
            </a:fld>
            <a:endParaRPr lang="en-US"/>
          </a:p>
        </p:txBody>
      </p:sp>
    </p:spTree>
    <p:extLst>
      <p:ext uri="{BB962C8B-B14F-4D97-AF65-F5344CB8AC3E}">
        <p14:creationId xmlns:p14="http://schemas.microsoft.com/office/powerpoint/2010/main" val="35192904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3B3A42D-45A6-4F79-8B94-27F848B7095E}" type="datetimeFigureOut">
              <a:rPr lang="en-US" smtClean="0"/>
              <a:t>5/3/2016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2824B57-2AD9-4C5F-95F6-9C7B1050BAD3}" type="slidenum">
              <a:rPr lang="en-US" smtClean="0"/>
              <a:t>‹#›</a:t>
            </a:fld>
            <a:endParaRPr lang="en-US"/>
          </a:p>
        </p:txBody>
      </p:sp>
    </p:spTree>
    <p:extLst>
      <p:ext uri="{BB962C8B-B14F-4D97-AF65-F5344CB8AC3E}">
        <p14:creationId xmlns:p14="http://schemas.microsoft.com/office/powerpoint/2010/main" val="24490115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3B3A42D-45A6-4F79-8B94-27F848B7095E}" type="datetimeFigureOut">
              <a:rPr lang="en-US" smtClean="0"/>
              <a:t>5/3/2016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2824B57-2AD9-4C5F-95F6-9C7B1050BAD3}" type="slidenum">
              <a:rPr lang="en-US" smtClean="0"/>
              <a:t>‹#›</a:t>
            </a:fld>
            <a:endParaRPr lang="en-US"/>
          </a:p>
        </p:txBody>
      </p:sp>
    </p:spTree>
    <p:extLst>
      <p:ext uri="{BB962C8B-B14F-4D97-AF65-F5344CB8AC3E}">
        <p14:creationId xmlns:p14="http://schemas.microsoft.com/office/powerpoint/2010/main" val="21156802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3B3A42D-45A6-4F79-8B94-27F848B7095E}" type="datetimeFigureOut">
              <a:rPr lang="en-US" smtClean="0"/>
              <a:t>5/3/2016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2824B57-2AD9-4C5F-95F6-9C7B1050BAD3}" type="slidenum">
              <a:rPr lang="en-US" smtClean="0"/>
              <a:t>‹#›</a:t>
            </a:fld>
            <a:endParaRPr lang="en-US"/>
          </a:p>
        </p:txBody>
      </p:sp>
    </p:spTree>
    <p:extLst>
      <p:ext uri="{BB962C8B-B14F-4D97-AF65-F5344CB8AC3E}">
        <p14:creationId xmlns:p14="http://schemas.microsoft.com/office/powerpoint/2010/main" val="3658782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B3A42D-45A6-4F79-8B94-27F848B7095E}" type="datetimeFigureOut">
              <a:rPr lang="en-US" smtClean="0"/>
              <a:t>5/3/2016</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2824B57-2AD9-4C5F-95F6-9C7B1050BAD3}" type="slidenum">
              <a:rPr lang="en-US" smtClean="0"/>
              <a:t>‹#›</a:t>
            </a:fld>
            <a:endParaRPr lang="en-US"/>
          </a:p>
        </p:txBody>
      </p:sp>
    </p:spTree>
    <p:extLst>
      <p:ext uri="{BB962C8B-B14F-4D97-AF65-F5344CB8AC3E}">
        <p14:creationId xmlns:p14="http://schemas.microsoft.com/office/powerpoint/2010/main" val="353001243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Attack of the Clichés/Tropes</a:t>
            </a:r>
            <a:endParaRPr lang="en-US" dirty="0"/>
          </a:p>
        </p:txBody>
      </p:sp>
      <p:sp>
        <p:nvSpPr>
          <p:cNvPr id="3" name="Subtitle 2"/>
          <p:cNvSpPr>
            <a:spLocks noGrp="1"/>
          </p:cNvSpPr>
          <p:nvPr>
            <p:ph type="subTitle" idx="1"/>
          </p:nvPr>
        </p:nvSpPr>
        <p:spPr/>
        <p:txBody>
          <a:bodyPr/>
          <a:lstStyle/>
          <a:p>
            <a:r>
              <a:rPr lang="en-US" dirty="0" smtClean="0"/>
              <a:t>By Robert Graham</a:t>
            </a:r>
            <a:endParaRPr lang="en-US" dirty="0"/>
          </a:p>
        </p:txBody>
      </p:sp>
    </p:spTree>
    <p:extLst>
      <p:ext uri="{BB962C8B-B14F-4D97-AF65-F5344CB8AC3E}">
        <p14:creationId xmlns:p14="http://schemas.microsoft.com/office/powerpoint/2010/main" val="291620324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22530" name="Picture 2" descr="https://pbs.twimg.com/media/Bm0uuiECAAA7QyY.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54548"/>
            <a:ext cx="12375009" cy="78919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67699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3051220" cy="5811838"/>
          </a:xfrm>
        </p:spPr>
        <p:txBody>
          <a:bodyPr/>
          <a:lstStyle/>
          <a:p>
            <a:r>
              <a:rPr lang="en-US" dirty="0" smtClean="0"/>
              <a:t>How many are still vulnerable to Heartbleed?</a:t>
            </a:r>
            <a:endParaRPr lang="en-US" dirty="0"/>
          </a:p>
        </p:txBody>
      </p:sp>
      <p:sp>
        <p:nvSpPr>
          <p:cNvPr id="3" name="Content Placeholder 2"/>
          <p:cNvSpPr>
            <a:spLocks noGrp="1"/>
          </p:cNvSpPr>
          <p:nvPr>
            <p:ph idx="1"/>
          </p:nvPr>
        </p:nvSpPr>
        <p:spPr/>
        <p:txBody>
          <a:bodyPr/>
          <a:lstStyle/>
          <a:p>
            <a:endParaRPr lang="en-US"/>
          </a:p>
        </p:txBody>
      </p:sp>
      <p:pic>
        <p:nvPicPr>
          <p:cNvPr id="21506" name="Picture 2" descr="https://pbs.twimg.com/media/Bq27gIPCMAAzPGL.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09128" y="-5884535"/>
            <a:ext cx="6271296" cy="132319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35616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3025462" cy="3923540"/>
          </a:xfrm>
        </p:spPr>
        <p:txBody>
          <a:bodyPr/>
          <a:lstStyle/>
          <a:p>
            <a:r>
              <a:rPr lang="en-US" dirty="0" smtClean="0"/>
              <a:t>Bad data is bad</a:t>
            </a:r>
            <a:endParaRPr lang="en-US" dirty="0"/>
          </a:p>
        </p:txBody>
      </p:sp>
      <p:sp>
        <p:nvSpPr>
          <p:cNvPr id="3" name="Content Placeholder 2"/>
          <p:cNvSpPr>
            <a:spLocks noGrp="1"/>
          </p:cNvSpPr>
          <p:nvPr>
            <p:ph idx="1"/>
          </p:nvPr>
        </p:nvSpPr>
        <p:spPr/>
        <p:txBody>
          <a:bodyPr/>
          <a:lstStyle/>
          <a:p>
            <a:endParaRPr lang="en-US"/>
          </a:p>
        </p:txBody>
      </p:sp>
      <p:pic>
        <p:nvPicPr>
          <p:cNvPr id="23554" name="Picture 2" descr="https://pbs.twimg.com/media/CCFdrMPUEAAzoV6.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77000" y="0"/>
            <a:ext cx="5715000" cy="6915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14375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3798194" cy="5811838"/>
          </a:xfrm>
        </p:spPr>
        <p:txBody>
          <a:bodyPr/>
          <a:lstStyle/>
          <a:p>
            <a:r>
              <a:rPr lang="en-US" dirty="0" smtClean="0"/>
              <a:t>“Military grade encryption”</a:t>
            </a:r>
            <a:endParaRPr lang="en-US" dirty="0"/>
          </a:p>
        </p:txBody>
      </p:sp>
      <p:sp>
        <p:nvSpPr>
          <p:cNvPr id="3" name="Content Placeholder 2"/>
          <p:cNvSpPr>
            <a:spLocks noGrp="1"/>
          </p:cNvSpPr>
          <p:nvPr>
            <p:ph idx="1"/>
          </p:nvPr>
        </p:nvSpPr>
        <p:spPr/>
        <p:txBody>
          <a:bodyPr/>
          <a:lstStyle/>
          <a:p>
            <a:endParaRPr lang="en-US"/>
          </a:p>
        </p:txBody>
      </p:sp>
      <p:pic>
        <p:nvPicPr>
          <p:cNvPr id="27650" name="Picture 2" descr="http://www.desktopwallpaperhd.net/wallpapers/9/1/gunship-lockheed-wallpaper-military-aircraft-planes-9955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36394" y="525714"/>
            <a:ext cx="9041998" cy="56512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53545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28674" name="Picture 2" descr="http://www.centives.net/S/wp-content/uploads/2013/02/Soldier-Wallpaper-helicopter-desert-Boeing-CH-47.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7620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66536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28532"/>
            <a:ext cx="3657600" cy="2608420"/>
          </a:xfrm>
        </p:spPr>
        <p:txBody>
          <a:bodyPr/>
          <a:lstStyle/>
          <a:p>
            <a:pPr algn="ctr"/>
            <a:r>
              <a:rPr lang="en-US" dirty="0" smtClean="0"/>
              <a:t>“Defense </a:t>
            </a:r>
            <a:r>
              <a:rPr lang="en-US" dirty="0" smtClean="0"/>
              <a:t>in </a:t>
            </a:r>
            <a:r>
              <a:rPr lang="en-US" dirty="0" smtClean="0"/>
              <a:t>Depth”</a:t>
            </a:r>
            <a:r>
              <a:rPr lang="en-US" dirty="0" smtClean="0"/>
              <a:t/>
            </a:r>
            <a:br>
              <a:rPr lang="en-US" dirty="0" smtClean="0"/>
            </a:br>
            <a:endParaRPr lang="en-US" dirty="0"/>
          </a:p>
        </p:txBody>
      </p:sp>
      <p:sp>
        <p:nvSpPr>
          <p:cNvPr id="6" name="Content Placeholder 5"/>
          <p:cNvSpPr>
            <a:spLocks noGrp="1"/>
          </p:cNvSpPr>
          <p:nvPr>
            <p:ph idx="1"/>
          </p:nvPr>
        </p:nvSpPr>
        <p:spPr>
          <a:xfrm>
            <a:off x="3287652" y="3992647"/>
            <a:ext cx="8066148" cy="2184316"/>
          </a:xfrm>
        </p:spPr>
        <p:txBody>
          <a:bodyPr/>
          <a:lstStyle/>
          <a:p>
            <a:endParaRPr lang="en-US" dirty="0"/>
          </a:p>
        </p:txBody>
      </p:sp>
      <p:pic>
        <p:nvPicPr>
          <p:cNvPr id="2050" name="Picture 2" descr="http://www.totters.co.uk/art/attractions/Beaumaris-Castl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1" y="0"/>
            <a:ext cx="6858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52245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028" name="Picture 4" descr="https://upload.wikimedia.org/wikipedia/commons/thumb/e/e0/DesertStormMap_v2.svg/1280px-DesertStormMap_v2.sv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5344" y="0"/>
            <a:ext cx="974277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65414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2050" name="Picture 2" descr="https://upload.wikimedia.org/wikipedia/commons/thumb/e/e2/Maginot_Line_ln-en_svg.svg/674px-Maginot_Line_ln-en_svg.sv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24602" y="0"/>
            <a:ext cx="8655916" cy="68964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34468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6" name="Straight Connector 65"/>
          <p:cNvCxnSpPr/>
          <p:nvPr/>
        </p:nvCxnSpPr>
        <p:spPr>
          <a:xfrm flipV="1">
            <a:off x="3308592" y="3531139"/>
            <a:ext cx="5981991" cy="29468"/>
          </a:xfrm>
          <a:prstGeom prst="line">
            <a:avLst/>
          </a:prstGeom>
          <a:ln w="1270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grpSp>
        <p:nvGrpSpPr>
          <p:cNvPr id="28" name="Group 27"/>
          <p:cNvGrpSpPr/>
          <p:nvPr/>
        </p:nvGrpSpPr>
        <p:grpSpPr>
          <a:xfrm>
            <a:off x="8600899" y="2371631"/>
            <a:ext cx="2750930" cy="2436888"/>
            <a:chOff x="623455" y="2041886"/>
            <a:chExt cx="1652154" cy="1435247"/>
          </a:xfrm>
        </p:grpSpPr>
        <p:sp>
          <p:nvSpPr>
            <p:cNvPr id="29" name="Oval 28"/>
            <p:cNvSpPr/>
            <p:nvPr/>
          </p:nvSpPr>
          <p:spPr>
            <a:xfrm>
              <a:off x="623455" y="2379518"/>
              <a:ext cx="550718" cy="54032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a:off x="838200" y="2109354"/>
              <a:ext cx="550718" cy="54032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1174173" y="2041886"/>
              <a:ext cx="550718" cy="54032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1449532" y="2119744"/>
              <a:ext cx="550718" cy="54032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p:cNvSpPr/>
            <p:nvPr/>
          </p:nvSpPr>
          <p:spPr>
            <a:xfrm>
              <a:off x="1724891" y="2351515"/>
              <a:ext cx="550718" cy="54032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p:cNvSpPr/>
            <p:nvPr/>
          </p:nvSpPr>
          <p:spPr>
            <a:xfrm>
              <a:off x="1693718" y="2643765"/>
              <a:ext cx="550718" cy="54032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a:off x="1478973" y="2874463"/>
              <a:ext cx="550718" cy="54032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p:cNvSpPr/>
            <p:nvPr/>
          </p:nvSpPr>
          <p:spPr>
            <a:xfrm>
              <a:off x="1172441" y="2936806"/>
              <a:ext cx="550718" cy="54032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p:cNvSpPr/>
            <p:nvPr/>
          </p:nvSpPr>
          <p:spPr>
            <a:xfrm>
              <a:off x="850323" y="2933411"/>
              <a:ext cx="550718" cy="54032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p:cNvSpPr/>
            <p:nvPr/>
          </p:nvSpPr>
          <p:spPr>
            <a:xfrm>
              <a:off x="682337" y="2694645"/>
              <a:ext cx="550718" cy="54032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p:cNvSpPr/>
            <p:nvPr/>
          </p:nvSpPr>
          <p:spPr>
            <a:xfrm>
              <a:off x="745547" y="2213264"/>
              <a:ext cx="1374197" cy="105777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t>Servers</a:t>
              </a:r>
              <a:endParaRPr lang="en-US" sz="3200" dirty="0"/>
            </a:p>
          </p:txBody>
        </p:sp>
      </p:grpSp>
      <p:sp>
        <p:nvSpPr>
          <p:cNvPr id="40" name="Rectangle 39"/>
          <p:cNvSpPr/>
          <p:nvPr/>
        </p:nvSpPr>
        <p:spPr>
          <a:xfrm>
            <a:off x="7879347" y="1825625"/>
            <a:ext cx="258039" cy="34862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1" name="Group 40"/>
          <p:cNvGrpSpPr/>
          <p:nvPr/>
        </p:nvGrpSpPr>
        <p:grpSpPr>
          <a:xfrm>
            <a:off x="4820353" y="2314041"/>
            <a:ext cx="2750930" cy="2436888"/>
            <a:chOff x="623455" y="2041886"/>
            <a:chExt cx="1652154" cy="1435247"/>
          </a:xfrm>
        </p:grpSpPr>
        <p:sp>
          <p:nvSpPr>
            <p:cNvPr id="42" name="Oval 41"/>
            <p:cNvSpPr/>
            <p:nvPr/>
          </p:nvSpPr>
          <p:spPr>
            <a:xfrm>
              <a:off x="623455" y="2379518"/>
              <a:ext cx="550718" cy="54032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p:cNvSpPr/>
            <p:nvPr/>
          </p:nvSpPr>
          <p:spPr>
            <a:xfrm>
              <a:off x="838200" y="2109354"/>
              <a:ext cx="550718" cy="54032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p:cNvSpPr/>
            <p:nvPr/>
          </p:nvSpPr>
          <p:spPr>
            <a:xfrm>
              <a:off x="1174173" y="2041886"/>
              <a:ext cx="550718" cy="54032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p:cNvSpPr/>
            <p:nvPr/>
          </p:nvSpPr>
          <p:spPr>
            <a:xfrm>
              <a:off x="1449532" y="2119744"/>
              <a:ext cx="550718" cy="54032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p:cNvSpPr/>
            <p:nvPr/>
          </p:nvSpPr>
          <p:spPr>
            <a:xfrm>
              <a:off x="1724891" y="2351515"/>
              <a:ext cx="550718" cy="54032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p:cNvSpPr/>
            <p:nvPr/>
          </p:nvSpPr>
          <p:spPr>
            <a:xfrm>
              <a:off x="1693718" y="2643765"/>
              <a:ext cx="550718" cy="54032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p:cNvSpPr/>
            <p:nvPr/>
          </p:nvSpPr>
          <p:spPr>
            <a:xfrm>
              <a:off x="1478973" y="2874463"/>
              <a:ext cx="550718" cy="54032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p:cNvSpPr/>
            <p:nvPr/>
          </p:nvSpPr>
          <p:spPr>
            <a:xfrm>
              <a:off x="1172441" y="2936806"/>
              <a:ext cx="550718" cy="54032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p:cNvSpPr/>
            <p:nvPr/>
          </p:nvSpPr>
          <p:spPr>
            <a:xfrm>
              <a:off x="850323" y="2933411"/>
              <a:ext cx="550718" cy="54032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p:cNvSpPr/>
            <p:nvPr/>
          </p:nvSpPr>
          <p:spPr>
            <a:xfrm>
              <a:off x="682337" y="2694645"/>
              <a:ext cx="550718" cy="54032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p:cNvSpPr/>
            <p:nvPr/>
          </p:nvSpPr>
          <p:spPr>
            <a:xfrm>
              <a:off x="666629" y="2209039"/>
              <a:ext cx="1374197" cy="105777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t>Office</a:t>
              </a:r>
            </a:p>
            <a:p>
              <a:pPr algn="ctr"/>
              <a:r>
                <a:rPr lang="en-US" sz="3200" dirty="0" smtClean="0"/>
                <a:t>BYOD</a:t>
              </a:r>
            </a:p>
          </p:txBody>
        </p:sp>
      </p:grpSp>
      <p:grpSp>
        <p:nvGrpSpPr>
          <p:cNvPr id="53" name="Group 52"/>
          <p:cNvGrpSpPr/>
          <p:nvPr/>
        </p:nvGrpSpPr>
        <p:grpSpPr>
          <a:xfrm>
            <a:off x="1162753" y="2342163"/>
            <a:ext cx="2750930" cy="2436888"/>
            <a:chOff x="623455" y="2041886"/>
            <a:chExt cx="1652154" cy="1435247"/>
          </a:xfrm>
        </p:grpSpPr>
        <p:sp>
          <p:nvSpPr>
            <p:cNvPr id="54" name="Oval 53"/>
            <p:cNvSpPr/>
            <p:nvPr/>
          </p:nvSpPr>
          <p:spPr>
            <a:xfrm>
              <a:off x="623455" y="2379518"/>
              <a:ext cx="550718" cy="54032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p:cNvSpPr/>
            <p:nvPr/>
          </p:nvSpPr>
          <p:spPr>
            <a:xfrm>
              <a:off x="838200" y="2109354"/>
              <a:ext cx="550718" cy="54032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p:cNvSpPr/>
            <p:nvPr/>
          </p:nvSpPr>
          <p:spPr>
            <a:xfrm>
              <a:off x="1174173" y="2041886"/>
              <a:ext cx="550718" cy="54032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p:cNvSpPr/>
            <p:nvPr/>
          </p:nvSpPr>
          <p:spPr>
            <a:xfrm>
              <a:off x="1449532" y="2119744"/>
              <a:ext cx="550718" cy="54032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p:cNvSpPr/>
            <p:nvPr/>
          </p:nvSpPr>
          <p:spPr>
            <a:xfrm>
              <a:off x="1724891" y="2351515"/>
              <a:ext cx="550718" cy="54032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p:cNvSpPr/>
            <p:nvPr/>
          </p:nvSpPr>
          <p:spPr>
            <a:xfrm>
              <a:off x="1693718" y="2643765"/>
              <a:ext cx="550718" cy="54032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p:cNvSpPr/>
            <p:nvPr/>
          </p:nvSpPr>
          <p:spPr>
            <a:xfrm>
              <a:off x="1478973" y="2874463"/>
              <a:ext cx="550718" cy="54032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p:cNvSpPr/>
            <p:nvPr/>
          </p:nvSpPr>
          <p:spPr>
            <a:xfrm>
              <a:off x="1172441" y="2936806"/>
              <a:ext cx="550718" cy="54032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p:cNvSpPr/>
            <p:nvPr/>
          </p:nvSpPr>
          <p:spPr>
            <a:xfrm>
              <a:off x="850323" y="2933411"/>
              <a:ext cx="550718" cy="54032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p:cNvSpPr/>
            <p:nvPr/>
          </p:nvSpPr>
          <p:spPr>
            <a:xfrm>
              <a:off x="682337" y="2694645"/>
              <a:ext cx="550718" cy="54032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p:cNvSpPr/>
            <p:nvPr/>
          </p:nvSpPr>
          <p:spPr>
            <a:xfrm>
              <a:off x="745547" y="2213264"/>
              <a:ext cx="1374197" cy="105777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t>Internet</a:t>
              </a:r>
              <a:endParaRPr lang="en-US" sz="3200" dirty="0"/>
            </a:p>
          </p:txBody>
        </p:sp>
      </p:grpSp>
      <p:sp>
        <p:nvSpPr>
          <p:cNvPr id="67" name="Rectangle 66"/>
          <p:cNvSpPr/>
          <p:nvPr/>
        </p:nvSpPr>
        <p:spPr>
          <a:xfrm>
            <a:off x="4270543" y="3132460"/>
            <a:ext cx="258039" cy="8268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791166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5004188" cy="3997470"/>
          </a:xfrm>
        </p:spPr>
        <p:txBody>
          <a:bodyPr/>
          <a:lstStyle/>
          <a:p>
            <a:r>
              <a:rPr lang="en-US" dirty="0" smtClean="0"/>
              <a:t>I need it in order to do my job</a:t>
            </a:r>
            <a:endParaRPr lang="en-US" dirty="0"/>
          </a:p>
        </p:txBody>
      </p:sp>
      <p:sp>
        <p:nvSpPr>
          <p:cNvPr id="3" name="Content Placeholder 2"/>
          <p:cNvSpPr>
            <a:spLocks noGrp="1"/>
          </p:cNvSpPr>
          <p:nvPr>
            <p:ph idx="1"/>
          </p:nvPr>
        </p:nvSpPr>
        <p:spPr>
          <a:xfrm>
            <a:off x="1172666" y="3793948"/>
            <a:ext cx="3350473" cy="1137293"/>
          </a:xfrm>
        </p:spPr>
        <p:txBody>
          <a:bodyPr/>
          <a:lstStyle/>
          <a:p>
            <a:pPr marL="0" indent="0">
              <a:buNone/>
            </a:pPr>
            <a:r>
              <a:rPr lang="en-US" dirty="0" smtClean="0"/>
              <a:t>Without it, I can’t do my job</a:t>
            </a:r>
            <a:endParaRPr lang="en-US" dirty="0"/>
          </a:p>
        </p:txBody>
      </p:sp>
      <p:pic>
        <p:nvPicPr>
          <p:cNvPr id="13314" name="Picture 2" descr="http://msnbcmedia.msn.com/i/MSNBC/Components/Photo/_new/g-cvr-130529-james-comey-645p.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07634" y="365125"/>
            <a:ext cx="7740674" cy="58055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84479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About me</a:t>
            </a:r>
            <a:endParaRPr lang="en-US" dirty="0"/>
          </a:p>
        </p:txBody>
      </p:sp>
      <p:sp>
        <p:nvSpPr>
          <p:cNvPr id="3" name="Content Placeholder 2"/>
          <p:cNvSpPr>
            <a:spLocks noGrp="1"/>
          </p:cNvSpPr>
          <p:nvPr>
            <p:ph idx="1"/>
          </p:nvPr>
        </p:nvSpPr>
        <p:spPr/>
        <p:txBody>
          <a:bodyPr/>
          <a:lstStyle/>
          <a:p>
            <a:r>
              <a:rPr lang="en-US" dirty="0" err="1" smtClean="0"/>
              <a:t>BlackICE</a:t>
            </a:r>
            <a:endParaRPr lang="en-US" dirty="0" smtClean="0"/>
          </a:p>
          <a:p>
            <a:r>
              <a:rPr lang="en-US" dirty="0" smtClean="0"/>
              <a:t>First IPS (intrusion prevention system)</a:t>
            </a:r>
          </a:p>
          <a:p>
            <a:r>
              <a:rPr lang="en-US" dirty="0" err="1" smtClean="0"/>
              <a:t>Sidejacking</a:t>
            </a:r>
            <a:endParaRPr lang="en-US" dirty="0" smtClean="0"/>
          </a:p>
          <a:p>
            <a:r>
              <a:rPr lang="en-US" dirty="0" err="1" smtClean="0"/>
              <a:t>Masscanning</a:t>
            </a:r>
            <a:endParaRPr lang="en-US" dirty="0" smtClean="0"/>
          </a:p>
          <a:p>
            <a:r>
              <a:rPr lang="en-US" dirty="0" smtClean="0"/>
              <a:t>I talk a lot at conferences</a:t>
            </a:r>
          </a:p>
          <a:p>
            <a:r>
              <a:rPr lang="en-US" dirty="0" smtClean="0"/>
              <a:t>I blog</a:t>
            </a:r>
          </a:p>
        </p:txBody>
      </p:sp>
    </p:spTree>
    <p:extLst>
      <p:ext uri="{BB962C8B-B14F-4D97-AF65-F5344CB8AC3E}">
        <p14:creationId xmlns:p14="http://schemas.microsoft.com/office/powerpoint/2010/main" val="8528520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
            </a:r>
            <a:r>
              <a:rPr lang="en-US" dirty="0" smtClean="0"/>
              <a:t>ecreasing marginal returns</a:t>
            </a:r>
            <a:endParaRPr lang="en-US" dirty="0"/>
          </a:p>
        </p:txBody>
      </p:sp>
      <p:graphicFrame>
        <p:nvGraphicFramePr>
          <p:cNvPr id="9" name="Content Placeholder 8"/>
          <p:cNvGraphicFramePr>
            <a:graphicFrameLocks noGrp="1"/>
          </p:cNvGraphicFramePr>
          <p:nvPr>
            <p:ph idx="1"/>
            <p:extLst/>
          </p:nvPr>
        </p:nvGraphicFramePr>
        <p:xfrm>
          <a:off x="2438401" y="1735138"/>
          <a:ext cx="7313613" cy="4056062"/>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83642382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Content Placeholder 5"/>
          <p:cNvPicPr>
            <a:picLocks noGrp="1" noChangeAspect="1"/>
          </p:cNvPicPr>
          <p:nvPr/>
        </p:nvPicPr>
        <p:blipFill>
          <a:blip r:embed="rId3"/>
          <a:srcRect t="607" b="607"/>
          <a:stretch>
            <a:fillRect/>
          </a:stretch>
        </p:blipFill>
        <p:spPr>
          <a:xfrm>
            <a:off x="-173875" y="0"/>
            <a:ext cx="12365876" cy="6858000"/>
          </a:xfrm>
          <a:prstGeom prst="rect">
            <a:avLst/>
          </a:prstGeom>
        </p:spPr>
      </p:pic>
    </p:spTree>
    <p:extLst>
      <p:ext uri="{BB962C8B-B14F-4D97-AF65-F5344CB8AC3E}">
        <p14:creationId xmlns:p14="http://schemas.microsoft.com/office/powerpoint/2010/main" val="27171024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3866423" cy="3006289"/>
          </a:xfrm>
        </p:spPr>
        <p:txBody>
          <a:bodyPr/>
          <a:lstStyle/>
          <a:p>
            <a:r>
              <a:rPr lang="en-US" dirty="0" smtClean="0"/>
              <a:t>Trope: </a:t>
            </a:r>
            <a:br>
              <a:rPr lang="en-US" dirty="0" smtClean="0"/>
            </a:br>
            <a:r>
              <a:rPr lang="en-US" dirty="0" smtClean="0"/>
              <a:t>That Hidden Coffee Slush Fund</a:t>
            </a:r>
            <a:endParaRPr lang="en-US" dirty="0"/>
          </a:p>
        </p:txBody>
      </p:sp>
      <p:sp>
        <p:nvSpPr>
          <p:cNvPr id="3" name="Content Placeholder 2"/>
          <p:cNvSpPr>
            <a:spLocks noGrp="1"/>
          </p:cNvSpPr>
          <p:nvPr>
            <p:ph idx="1"/>
          </p:nvPr>
        </p:nvSpPr>
        <p:spPr>
          <a:xfrm>
            <a:off x="2394192" y="2875823"/>
            <a:ext cx="8959608" cy="3301140"/>
          </a:xfrm>
        </p:spPr>
        <p:txBody>
          <a:bodyPr/>
          <a:lstStyle/>
          <a:p>
            <a:endParaRPr lang="en-US" dirty="0"/>
          </a:p>
        </p:txBody>
      </p:sp>
      <p:pic>
        <p:nvPicPr>
          <p:cNvPr id="3074" name="Picture 2" descr="http://2.bp.blogspot.com/-hZqHoRmDKqw/Ub9oRNDnQNI/AAAAAAAABaA/0J_brxbX5-0/s1600/iStock_000001388233Medium.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68030" y="-691690"/>
            <a:ext cx="5895514" cy="77938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96082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3482515" cy="3627522"/>
          </a:xfrm>
        </p:spPr>
        <p:txBody>
          <a:bodyPr/>
          <a:lstStyle/>
          <a:p>
            <a:r>
              <a:rPr lang="en-US" dirty="0" smtClean="0"/>
              <a:t>Talk in Business Terms like “ROI”</a:t>
            </a:r>
            <a:endParaRPr lang="en-US" dirty="0"/>
          </a:p>
        </p:txBody>
      </p:sp>
      <p:sp>
        <p:nvSpPr>
          <p:cNvPr id="3" name="Content Placeholder 2"/>
          <p:cNvSpPr>
            <a:spLocks noGrp="1"/>
          </p:cNvSpPr>
          <p:nvPr>
            <p:ph idx="1"/>
          </p:nvPr>
        </p:nvSpPr>
        <p:spPr>
          <a:xfrm>
            <a:off x="4969868" y="3538937"/>
            <a:ext cx="6383931" cy="2638026"/>
          </a:xfrm>
        </p:spPr>
        <p:txBody>
          <a:bodyPr/>
          <a:lstStyle/>
          <a:p>
            <a:endParaRPr lang="en-US" dirty="0"/>
          </a:p>
        </p:txBody>
      </p:sp>
      <p:pic>
        <p:nvPicPr>
          <p:cNvPr id="4098" name="Picture 2" descr="businessmen corporate people in suits meeting office workplace job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8488" y="0"/>
            <a:ext cx="4541243" cy="68270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45020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5122" name="Picture 2" descr="http://4.bp.blogspot.com/-bLB5MaKYV9Q/VPc7ZNMjJBI/AAAAAAAACok/Nu26-OGAh00/s1600/Screenshot%2B2015-03-04%2B12.02.48.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43187" y="641386"/>
            <a:ext cx="6905625" cy="52292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4479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6146" name="Picture 2" descr="http://3.bp.blogspot.com/--WZ3zRuOMHY/VPc8FI9Rb3I/AAAAAAAACos/MXMnPciG7Gg/s1600/Screenshot%2B2015-03-04%2B12.07.55.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56308" y="803590"/>
            <a:ext cx="9096375" cy="5000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16700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3657018" cy="4283657"/>
          </a:xfrm>
        </p:spPr>
        <p:txBody>
          <a:bodyPr/>
          <a:lstStyle/>
          <a:p>
            <a:r>
              <a:rPr lang="en-US" dirty="0" smtClean="0"/>
              <a:t>Hackers are sophisticated</a:t>
            </a:r>
            <a:endParaRPr lang="en-US" dirty="0"/>
          </a:p>
        </p:txBody>
      </p:sp>
      <p:sp>
        <p:nvSpPr>
          <p:cNvPr id="3" name="Content Placeholder 2"/>
          <p:cNvSpPr>
            <a:spLocks noGrp="1"/>
          </p:cNvSpPr>
          <p:nvPr>
            <p:ph idx="1"/>
          </p:nvPr>
        </p:nvSpPr>
        <p:spPr>
          <a:xfrm>
            <a:off x="3238790" y="5304915"/>
            <a:ext cx="8115009" cy="872047"/>
          </a:xfrm>
        </p:spPr>
        <p:txBody>
          <a:bodyPr/>
          <a:lstStyle/>
          <a:p>
            <a:endParaRPr lang="en-US" dirty="0"/>
          </a:p>
        </p:txBody>
      </p:sp>
      <p:pic>
        <p:nvPicPr>
          <p:cNvPr id="11266" name="Picture 2" descr="http://www.siemens.com/content/dam/internet/siemens-com/innovation/pictures-of-the-future/2015/digitalization-and-software/photos/477943842-hacker-gettyimages.jpg.adapt.916.high.jpg/1438181498717.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31128" y="642430"/>
            <a:ext cx="7868146" cy="53256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67412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2290" name="Picture 2" descr="https://imgs.xkcd.com/comics/exploits_of_a_mom.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1443607"/>
            <a:ext cx="10548972" cy="32470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44369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3698899" cy="4597764"/>
          </a:xfrm>
        </p:spPr>
        <p:txBody>
          <a:bodyPr/>
          <a:lstStyle/>
          <a:p>
            <a:r>
              <a:rPr lang="en-US" dirty="0" smtClean="0"/>
              <a:t>“Many eyes makes bugs shallow”</a:t>
            </a:r>
            <a:endParaRPr lang="en-US" dirty="0"/>
          </a:p>
        </p:txBody>
      </p:sp>
      <p:sp>
        <p:nvSpPr>
          <p:cNvPr id="3" name="Content Placeholder 2"/>
          <p:cNvSpPr>
            <a:spLocks noGrp="1"/>
          </p:cNvSpPr>
          <p:nvPr>
            <p:ph idx="1"/>
          </p:nvPr>
        </p:nvSpPr>
        <p:spPr/>
        <p:txBody>
          <a:bodyPr/>
          <a:lstStyle/>
          <a:p>
            <a:endParaRPr lang="en-US"/>
          </a:p>
        </p:txBody>
      </p:sp>
      <p:pic>
        <p:nvPicPr>
          <p:cNvPr id="7170" name="Picture 2" descr="https://upload.wikimedia.org/wikipedia/commons/thumb/d/dc/Heartbleed.svg/2000px-Heartbleed.svg.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76995" y="-241521"/>
            <a:ext cx="7095009" cy="84856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7632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30722" name="Picture 2" descr="http://www.extremetech.com/wp-content/uploads/2014/06/norse-hacking-map.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6065" y="0"/>
            <a:ext cx="1241806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25544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593500" y="476139"/>
            <a:ext cx="11835537" cy="5700824"/>
          </a:xfrm>
          <a:prstGeom prst="rect">
            <a:avLst/>
          </a:prstGeom>
        </p:spPr>
      </p:pic>
    </p:spTree>
    <p:extLst>
      <p:ext uri="{BB962C8B-B14F-4D97-AF65-F5344CB8AC3E}">
        <p14:creationId xmlns:p14="http://schemas.microsoft.com/office/powerpoint/2010/main" val="201587392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3775681" cy="2741043"/>
          </a:xfrm>
        </p:spPr>
        <p:txBody>
          <a:bodyPr/>
          <a:lstStyle/>
          <a:p>
            <a:r>
              <a:rPr lang="en-US" dirty="0" smtClean="0"/>
              <a:t>Trope:</a:t>
            </a:r>
            <a:br>
              <a:rPr lang="en-US" dirty="0" smtClean="0"/>
            </a:br>
            <a:r>
              <a:rPr lang="en-US" dirty="0" smtClean="0"/>
              <a:t>A magic pill will save you</a:t>
            </a:r>
            <a:endParaRPr lang="en-US" dirty="0"/>
          </a:p>
        </p:txBody>
      </p:sp>
      <p:sp>
        <p:nvSpPr>
          <p:cNvPr id="3" name="Content Placeholder 2"/>
          <p:cNvSpPr>
            <a:spLocks noGrp="1"/>
          </p:cNvSpPr>
          <p:nvPr>
            <p:ph idx="1"/>
          </p:nvPr>
        </p:nvSpPr>
        <p:spPr>
          <a:xfrm>
            <a:off x="6100652" y="5158333"/>
            <a:ext cx="5253147" cy="1018630"/>
          </a:xfrm>
        </p:spPr>
        <p:txBody>
          <a:bodyPr/>
          <a:lstStyle/>
          <a:p>
            <a:endParaRPr lang="en-US" dirty="0"/>
          </a:p>
        </p:txBody>
      </p:sp>
      <p:pic>
        <p:nvPicPr>
          <p:cNvPr id="10242" name="Picture 2" descr="http://truespiritualawakening.com/wp-content/uploads/2012/01/magicpill.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71106" y="714157"/>
            <a:ext cx="6378696" cy="47840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7491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2136820" cy="2571258"/>
          </a:xfrm>
        </p:spPr>
        <p:txBody>
          <a:bodyPr/>
          <a:lstStyle/>
          <a:p>
            <a:r>
              <a:rPr lang="en-US" dirty="0" smtClean="0"/>
              <a:t>Gartner</a:t>
            </a:r>
            <a:endParaRPr lang="en-US" dirty="0"/>
          </a:p>
        </p:txBody>
      </p:sp>
      <p:sp>
        <p:nvSpPr>
          <p:cNvPr id="3" name="Content Placeholder 2"/>
          <p:cNvSpPr>
            <a:spLocks noGrp="1"/>
          </p:cNvSpPr>
          <p:nvPr>
            <p:ph idx="1"/>
          </p:nvPr>
        </p:nvSpPr>
        <p:spPr>
          <a:xfrm>
            <a:off x="476518" y="3286125"/>
            <a:ext cx="3799268" cy="2741188"/>
          </a:xfrm>
        </p:spPr>
        <p:txBody>
          <a:bodyPr>
            <a:normAutofit fontScale="92500" lnSpcReduction="10000"/>
          </a:bodyPr>
          <a:lstStyle/>
          <a:p>
            <a:pPr marL="0" indent="0">
              <a:buNone/>
            </a:pPr>
            <a:r>
              <a:rPr lang="en-US" dirty="0" smtClean="0"/>
              <a:t>“Ability to execute”</a:t>
            </a:r>
          </a:p>
          <a:p>
            <a:pPr marL="0" indent="0">
              <a:buNone/>
            </a:pPr>
            <a:r>
              <a:rPr lang="en-US" dirty="0" smtClean="0"/>
              <a:t>“Completeness of vision”</a:t>
            </a:r>
          </a:p>
          <a:p>
            <a:pPr marL="0" indent="0">
              <a:buNone/>
            </a:pPr>
            <a:endParaRPr lang="en-US" dirty="0"/>
          </a:p>
          <a:p>
            <a:pPr marL="0" indent="0">
              <a:buNone/>
            </a:pPr>
            <a:r>
              <a:rPr lang="en-US" dirty="0" smtClean="0"/>
              <a:t>not</a:t>
            </a:r>
          </a:p>
          <a:p>
            <a:pPr marL="0" indent="0">
              <a:buNone/>
            </a:pPr>
            <a:endParaRPr lang="en-US" dirty="0"/>
          </a:p>
          <a:p>
            <a:pPr marL="0" indent="0">
              <a:buNone/>
            </a:pPr>
            <a:r>
              <a:rPr lang="en-US" dirty="0" smtClean="0"/>
              <a:t>“How well it works”</a:t>
            </a:r>
          </a:p>
        </p:txBody>
      </p:sp>
      <p:pic>
        <p:nvPicPr>
          <p:cNvPr id="18434" name="Picture 2" descr="https://hungcao.files.wordpress.com/2014/04/gartner-mq-2014-ef.png?w=75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99552" y="395287"/>
            <a:ext cx="5781675" cy="57816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10730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3161427" cy="4381379"/>
          </a:xfrm>
        </p:spPr>
        <p:txBody>
          <a:bodyPr/>
          <a:lstStyle/>
          <a:p>
            <a:r>
              <a:rPr lang="en-US" dirty="0" smtClean="0"/>
              <a:t>“Security is a process, not a product” -- </a:t>
            </a:r>
            <a:r>
              <a:rPr lang="en-US" dirty="0" err="1" smtClean="0"/>
              <a:t>Schneier</a:t>
            </a:r>
            <a:endParaRPr lang="en-US" dirty="0"/>
          </a:p>
        </p:txBody>
      </p:sp>
      <p:sp>
        <p:nvSpPr>
          <p:cNvPr id="3" name="Content Placeholder 2"/>
          <p:cNvSpPr>
            <a:spLocks noGrp="1"/>
          </p:cNvSpPr>
          <p:nvPr>
            <p:ph idx="1"/>
          </p:nvPr>
        </p:nvSpPr>
        <p:spPr>
          <a:xfrm>
            <a:off x="2875822" y="3901905"/>
            <a:ext cx="8477977" cy="2275058"/>
          </a:xfrm>
        </p:spPr>
        <p:txBody>
          <a:bodyPr/>
          <a:lstStyle/>
          <a:p>
            <a:endParaRPr lang="en-US" dirty="0"/>
          </a:p>
        </p:txBody>
      </p:sp>
      <p:pic>
        <p:nvPicPr>
          <p:cNvPr id="8196" name="Picture 4" descr="http://www.octoconsulting.com/sites/default/files/process%20improvement.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07194" y="512698"/>
            <a:ext cx="7445836" cy="49522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479454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4250331" cy="4660585"/>
          </a:xfrm>
        </p:spPr>
        <p:txBody>
          <a:bodyPr/>
          <a:lstStyle/>
          <a:p>
            <a:r>
              <a:rPr lang="en-US" dirty="0" smtClean="0"/>
              <a:t>Trope:</a:t>
            </a:r>
            <a:br>
              <a:rPr lang="en-US" dirty="0" smtClean="0"/>
            </a:br>
            <a:r>
              <a:rPr lang="en-US" dirty="0" smtClean="0"/>
              <a:t>My pundit can beat up your pundit</a:t>
            </a:r>
            <a:endParaRPr lang="en-US" dirty="0"/>
          </a:p>
        </p:txBody>
      </p:sp>
      <p:sp>
        <p:nvSpPr>
          <p:cNvPr id="3" name="Content Placeholder 2"/>
          <p:cNvSpPr>
            <a:spLocks noGrp="1"/>
          </p:cNvSpPr>
          <p:nvPr>
            <p:ph idx="1"/>
          </p:nvPr>
        </p:nvSpPr>
        <p:spPr/>
        <p:txBody>
          <a:bodyPr/>
          <a:lstStyle/>
          <a:p>
            <a:endParaRPr lang="en-US" dirty="0"/>
          </a:p>
        </p:txBody>
      </p:sp>
      <p:pic>
        <p:nvPicPr>
          <p:cNvPr id="9218" name="Picture 2" descr="https://s-media-cache-ak0.pinimg.com/736x/18/e5/39/18e539fe47b3f334657c6b3a1716ecc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51907" y="752984"/>
            <a:ext cx="8214768" cy="49288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873306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3573026" cy="5811838"/>
          </a:xfrm>
        </p:spPr>
        <p:txBody>
          <a:bodyPr/>
          <a:lstStyle/>
          <a:p>
            <a:r>
              <a:rPr lang="en-US" dirty="0" smtClean="0"/>
              <a:t>Aphorisms and platitudes lost in translation</a:t>
            </a:r>
            <a:endParaRPr lang="en-US" dirty="0"/>
          </a:p>
        </p:txBody>
      </p:sp>
      <p:sp>
        <p:nvSpPr>
          <p:cNvPr id="3" name="Content Placeholder 2"/>
          <p:cNvSpPr>
            <a:spLocks noGrp="1"/>
          </p:cNvSpPr>
          <p:nvPr>
            <p:ph idx="1"/>
          </p:nvPr>
        </p:nvSpPr>
        <p:spPr/>
        <p:txBody>
          <a:bodyPr/>
          <a:lstStyle/>
          <a:p>
            <a:endParaRPr lang="en-US"/>
          </a:p>
        </p:txBody>
      </p:sp>
      <p:pic>
        <p:nvPicPr>
          <p:cNvPr id="29698" name="Picture 2" descr="https://encrypted-tbn0.gstatic.com/images?q=tbn:ANd9GcT8_tEENW-euTkvG6wdblDUuD6ov0abI4G8j0dQxaAYuiDLCx8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96411" y="365125"/>
            <a:ext cx="7387275" cy="59157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741524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5060324" cy="5811838"/>
          </a:xfrm>
        </p:spPr>
        <p:txBody>
          <a:bodyPr>
            <a:normAutofit/>
          </a:bodyPr>
          <a:lstStyle/>
          <a:p>
            <a:r>
              <a:rPr lang="en-US" dirty="0" smtClean="0"/>
              <a:t>Best practices</a:t>
            </a:r>
            <a:br>
              <a:rPr lang="en-US" dirty="0" smtClean="0"/>
            </a:br>
            <a:r>
              <a:rPr lang="en-US" dirty="0"/>
              <a:t/>
            </a:r>
            <a:br>
              <a:rPr lang="en-US" dirty="0"/>
            </a:br>
            <a:r>
              <a:rPr lang="en-US" dirty="0" smtClean="0"/>
              <a:t>Just do the basics</a:t>
            </a:r>
            <a:br>
              <a:rPr lang="en-US" dirty="0" smtClean="0"/>
            </a:br>
            <a:endParaRPr lang="en-US" dirty="0"/>
          </a:p>
        </p:txBody>
      </p:sp>
      <p:sp>
        <p:nvSpPr>
          <p:cNvPr id="3" name="Content Placeholder 2"/>
          <p:cNvSpPr>
            <a:spLocks noGrp="1"/>
          </p:cNvSpPr>
          <p:nvPr>
            <p:ph idx="1"/>
          </p:nvPr>
        </p:nvSpPr>
        <p:spPr/>
        <p:txBody>
          <a:bodyPr/>
          <a:lstStyle/>
          <a:p>
            <a:endParaRPr lang="en-US" dirty="0"/>
          </a:p>
        </p:txBody>
      </p:sp>
      <p:pic>
        <p:nvPicPr>
          <p:cNvPr id="14338" name="Picture 2" descr="http://www.laceinstitute.org/main/flash/src/assets/images/sideimages/governance_and_good_practice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72278" y="121476"/>
            <a:ext cx="6179486" cy="66012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4417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PCI: Change password every 90 days</a:t>
            </a:r>
            <a:endParaRPr lang="en-US" dirty="0"/>
          </a:p>
        </p:txBody>
      </p:sp>
      <p:sp>
        <p:nvSpPr>
          <p:cNvPr id="3" name="Content Placeholder 2"/>
          <p:cNvSpPr>
            <a:spLocks noGrp="1"/>
          </p:cNvSpPr>
          <p:nvPr>
            <p:ph idx="1"/>
          </p:nvPr>
        </p:nvSpPr>
        <p:spPr/>
        <p:txBody>
          <a:bodyPr/>
          <a:lstStyle/>
          <a:p>
            <a:endParaRPr lang="en-US"/>
          </a:p>
        </p:txBody>
      </p:sp>
      <p:pic>
        <p:nvPicPr>
          <p:cNvPr id="15362" name="Picture 2" descr="https://pbs.twimg.com/media/Chi4o98XEAAp1OB.jpg:lar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9829" y="2619285"/>
            <a:ext cx="12771658" cy="2764017"/>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8959957" y="5942567"/>
            <a:ext cx="1844864" cy="369332"/>
          </a:xfrm>
          <a:prstGeom prst="rect">
            <a:avLst/>
          </a:prstGeom>
        </p:spPr>
        <p:txBody>
          <a:bodyPr wrap="none">
            <a:spAutoFit/>
          </a:bodyPr>
          <a:lstStyle/>
          <a:p>
            <a:r>
              <a:rPr lang="en-US" dirty="0"/>
              <a:t>from @</a:t>
            </a:r>
            <a:r>
              <a:rPr lang="en-US" dirty="0" err="1"/>
              <a:t>csoghoian</a:t>
            </a:r>
            <a:endParaRPr lang="en-US" dirty="0"/>
          </a:p>
        </p:txBody>
      </p:sp>
    </p:spTree>
    <p:extLst>
      <p:ext uri="{BB962C8B-B14F-4D97-AF65-F5344CB8AC3E}">
        <p14:creationId xmlns:p14="http://schemas.microsoft.com/office/powerpoint/2010/main" val="30159810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20482" name="Picture 2" descr="http://imgs.xkcd.com/comics/password_strength.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60893" y="643944"/>
            <a:ext cx="7048500" cy="5724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095999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3746679" cy="5811838"/>
          </a:xfrm>
        </p:spPr>
        <p:txBody>
          <a:bodyPr/>
          <a:lstStyle/>
          <a:p>
            <a:r>
              <a:rPr lang="en-US" dirty="0" smtClean="0"/>
              <a:t>MD5 is broken, use SHA256</a:t>
            </a:r>
            <a:endParaRPr lang="en-US" dirty="0"/>
          </a:p>
        </p:txBody>
      </p:sp>
      <p:sp>
        <p:nvSpPr>
          <p:cNvPr id="3" name="Content Placeholder 2"/>
          <p:cNvSpPr>
            <a:spLocks noGrp="1"/>
          </p:cNvSpPr>
          <p:nvPr>
            <p:ph idx="1"/>
          </p:nvPr>
        </p:nvSpPr>
        <p:spPr/>
        <p:txBody>
          <a:bodyPr/>
          <a:lstStyle/>
          <a:p>
            <a:endParaRPr lang="en-US"/>
          </a:p>
        </p:txBody>
      </p:sp>
      <p:pic>
        <p:nvPicPr>
          <p:cNvPr id="19458" name="Picture 2" descr="https://upload.wikimedia.org/wikipedia/commons/thumb/d/d8/MD5.svg/300px-MD5.sv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35542" y="977497"/>
            <a:ext cx="4555618" cy="50111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612028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6386" name="Picture 2" descr="https://orly-appstore.herokuapp.com/generate?title=Security%20Through%20Obscurity&amp;top_text=Kerckhoff%27s%20Principle%20Explained&amp;author=James%20Bond&amp;image_code=28&amp;theme=7&amp;guide_text=How%20to%20secure%20the%20network&amp;guide_text_placement=bottom_righ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68476" y="90152"/>
            <a:ext cx="4762500" cy="666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57748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36392" y="-1"/>
            <a:ext cx="6847000" cy="6790413"/>
          </a:xfrm>
          <a:prstGeom prst="rect">
            <a:avLst/>
          </a:prstGeom>
        </p:spPr>
      </p:pic>
    </p:spTree>
    <p:extLst>
      <p:ext uri="{BB962C8B-B14F-4D97-AF65-F5344CB8AC3E}">
        <p14:creationId xmlns:p14="http://schemas.microsoft.com/office/powerpoint/2010/main" val="377951092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3467669" cy="5481883"/>
          </a:xfrm>
        </p:spPr>
        <p:txBody>
          <a:bodyPr>
            <a:normAutofit/>
          </a:bodyPr>
          <a:lstStyle/>
          <a:p>
            <a:r>
              <a:rPr lang="en-US" dirty="0" smtClean="0"/>
              <a:t>Some people really mean it</a:t>
            </a:r>
            <a:br>
              <a:rPr lang="en-US" dirty="0" smtClean="0"/>
            </a:br>
            <a:r>
              <a:rPr lang="en-US" dirty="0"/>
              <a:t/>
            </a:r>
            <a:br>
              <a:rPr lang="en-US" dirty="0"/>
            </a:br>
            <a:r>
              <a:rPr lang="en-US" dirty="0" smtClean="0"/>
              <a:t>They hear it so often, they forget why</a:t>
            </a:r>
            <a:endParaRPr lang="en-US" dirty="0"/>
          </a:p>
        </p:txBody>
      </p:sp>
      <p:sp>
        <p:nvSpPr>
          <p:cNvPr id="3" name="Content Placeholder 2"/>
          <p:cNvSpPr>
            <a:spLocks noGrp="1"/>
          </p:cNvSpPr>
          <p:nvPr>
            <p:ph idx="1"/>
          </p:nvPr>
        </p:nvSpPr>
        <p:spPr>
          <a:xfrm>
            <a:off x="7289442" y="5847007"/>
            <a:ext cx="4064358" cy="329956"/>
          </a:xfrm>
        </p:spPr>
        <p:txBody>
          <a:bodyPr>
            <a:normAutofit fontScale="77500" lnSpcReduction="20000"/>
          </a:bodyPr>
          <a:lstStyle/>
          <a:p>
            <a:endParaRPr lang="en-US" dirty="0"/>
          </a:p>
        </p:txBody>
      </p:sp>
      <p:pic>
        <p:nvPicPr>
          <p:cNvPr id="4" name="Picture 3"/>
          <p:cNvPicPr>
            <a:picLocks noChangeAspect="1"/>
          </p:cNvPicPr>
          <p:nvPr/>
        </p:nvPicPr>
        <p:blipFill>
          <a:blip r:embed="rId3"/>
          <a:stretch>
            <a:fillRect/>
          </a:stretch>
        </p:blipFill>
        <p:spPr>
          <a:xfrm>
            <a:off x="4305869" y="1333544"/>
            <a:ext cx="7886131" cy="3545044"/>
          </a:xfrm>
          <a:prstGeom prst="rect">
            <a:avLst/>
          </a:prstGeom>
        </p:spPr>
      </p:pic>
    </p:spTree>
    <p:extLst>
      <p:ext uri="{BB962C8B-B14F-4D97-AF65-F5344CB8AC3E}">
        <p14:creationId xmlns:p14="http://schemas.microsoft.com/office/powerpoint/2010/main" val="119133181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4429259" cy="5198548"/>
          </a:xfrm>
        </p:spPr>
        <p:txBody>
          <a:bodyPr/>
          <a:lstStyle/>
          <a:p>
            <a:r>
              <a:rPr lang="en-US" dirty="0" smtClean="0"/>
              <a:t>If it’s obscure, it’s “security through obscurity”</a:t>
            </a:r>
            <a:endParaRPr lang="en-US" dirty="0"/>
          </a:p>
        </p:txBody>
      </p:sp>
      <p:sp>
        <p:nvSpPr>
          <p:cNvPr id="3" name="Content Placeholder 2"/>
          <p:cNvSpPr>
            <a:spLocks noGrp="1"/>
          </p:cNvSpPr>
          <p:nvPr>
            <p:ph idx="1"/>
          </p:nvPr>
        </p:nvSpPr>
        <p:spPr>
          <a:xfrm>
            <a:off x="6838682" y="1519707"/>
            <a:ext cx="4515118" cy="3253459"/>
          </a:xfrm>
        </p:spPr>
        <p:txBody>
          <a:bodyPr/>
          <a:lstStyle/>
          <a:p>
            <a:pPr marL="0" indent="0">
              <a:buNone/>
            </a:pPr>
            <a:r>
              <a:rPr lang="en-US" dirty="0" smtClean="0"/>
              <a:t>Change SSH to some other port than 22, just so your logs don’t fill up with all those password attempts.</a:t>
            </a:r>
          </a:p>
          <a:p>
            <a:pPr marL="0" indent="0">
              <a:buNone/>
            </a:pPr>
            <a:endParaRPr lang="en-US" dirty="0"/>
          </a:p>
          <a:p>
            <a:pPr marL="0" indent="0">
              <a:buNone/>
            </a:pPr>
            <a:r>
              <a:rPr lang="en-US" dirty="0" smtClean="0"/>
              <a:t>Companies choose closed-source to make a profit.</a:t>
            </a:r>
            <a:endParaRPr lang="en-US" dirty="0"/>
          </a:p>
        </p:txBody>
      </p:sp>
    </p:spTree>
    <p:extLst>
      <p:ext uri="{BB962C8B-B14F-4D97-AF65-F5344CB8AC3E}">
        <p14:creationId xmlns:p14="http://schemas.microsoft.com/office/powerpoint/2010/main" val="265075581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1" y="365125"/>
            <a:ext cx="5446690" cy="2262166"/>
          </a:xfrm>
        </p:spPr>
        <p:txBody>
          <a:bodyPr>
            <a:normAutofit fontScale="90000"/>
          </a:bodyPr>
          <a:lstStyle/>
          <a:p>
            <a:r>
              <a:rPr lang="en-US" dirty="0" smtClean="0"/>
              <a:t>Good principle in general, but not for the important stuff.</a:t>
            </a:r>
            <a:br>
              <a:rPr lang="en-US" dirty="0" smtClean="0"/>
            </a:br>
            <a:endParaRPr lang="en-US" dirty="0"/>
          </a:p>
        </p:txBody>
      </p:sp>
      <p:sp>
        <p:nvSpPr>
          <p:cNvPr id="3" name="Content Placeholder 2"/>
          <p:cNvSpPr>
            <a:spLocks noGrp="1"/>
          </p:cNvSpPr>
          <p:nvPr>
            <p:ph idx="1"/>
          </p:nvPr>
        </p:nvSpPr>
        <p:spPr>
          <a:xfrm>
            <a:off x="7367789" y="1387743"/>
            <a:ext cx="2626217" cy="1136516"/>
          </a:xfrm>
        </p:spPr>
        <p:txBody>
          <a:bodyPr/>
          <a:lstStyle/>
          <a:p>
            <a:endParaRPr lang="en-US" dirty="0"/>
          </a:p>
        </p:txBody>
      </p:sp>
      <p:pic>
        <p:nvPicPr>
          <p:cNvPr id="17410" name="Picture 2" descr="http://www.azquotes.com/picture-quotes/quote-democracy-is-too-important-to-leave-up-to-the-votes-of-the-people-henry-a-kissinger-114-19-66.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56834" y="1808977"/>
            <a:ext cx="9835166" cy="46283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705252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2986825" cy="5811838"/>
          </a:xfrm>
        </p:spPr>
        <p:txBody>
          <a:bodyPr/>
          <a:lstStyle/>
          <a:p>
            <a:r>
              <a:rPr lang="en-US" dirty="0" smtClean="0"/>
              <a:t>“Hacking back”</a:t>
            </a:r>
            <a:endParaRPr lang="en-US" dirty="0"/>
          </a:p>
        </p:txBody>
      </p:sp>
      <p:sp>
        <p:nvSpPr>
          <p:cNvPr id="3" name="Content Placeholder 2"/>
          <p:cNvSpPr>
            <a:spLocks noGrp="1"/>
          </p:cNvSpPr>
          <p:nvPr>
            <p:ph idx="1"/>
          </p:nvPr>
        </p:nvSpPr>
        <p:spPr>
          <a:xfrm>
            <a:off x="6478074" y="862885"/>
            <a:ext cx="4875726" cy="5314078"/>
          </a:xfrm>
        </p:spPr>
        <p:txBody>
          <a:bodyPr/>
          <a:lstStyle/>
          <a:p>
            <a:pPr marL="0" indent="0">
              <a:buNone/>
            </a:pPr>
            <a:r>
              <a:rPr lang="en-US" dirty="0" smtClean="0"/>
              <a:t>Add ‘</a:t>
            </a:r>
            <a:r>
              <a:rPr lang="en-US" dirty="0" err="1" smtClean="0"/>
              <a:t>webugs</a:t>
            </a:r>
            <a:r>
              <a:rPr lang="en-US" dirty="0" smtClean="0"/>
              <a:t>’ to .</a:t>
            </a:r>
            <a:r>
              <a:rPr lang="en-US" dirty="0" err="1" smtClean="0"/>
              <a:t>docx</a:t>
            </a:r>
            <a:r>
              <a:rPr lang="en-US" dirty="0" smtClean="0"/>
              <a:t> and .pdf to phone-home.</a:t>
            </a:r>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r>
              <a:rPr lang="en-US" dirty="0" smtClean="0"/>
              <a:t>Massive DDoS against source of IDS events.</a:t>
            </a:r>
            <a:endParaRPr lang="en-US" dirty="0"/>
          </a:p>
        </p:txBody>
      </p:sp>
    </p:spTree>
    <p:extLst>
      <p:ext uri="{BB962C8B-B14F-4D97-AF65-F5344CB8AC3E}">
        <p14:creationId xmlns:p14="http://schemas.microsoft.com/office/powerpoint/2010/main" val="411922403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3669406" cy="5811837"/>
          </a:xfrm>
        </p:spPr>
        <p:txBody>
          <a:bodyPr>
            <a:normAutofit/>
          </a:bodyPr>
          <a:lstStyle/>
          <a:p>
            <a:r>
              <a:rPr lang="en-US" dirty="0" smtClean="0"/>
              <a:t>Victim blaming</a:t>
            </a:r>
            <a:br>
              <a:rPr lang="en-US" dirty="0" smtClean="0"/>
            </a:br>
            <a:r>
              <a:rPr lang="en-US" dirty="0"/>
              <a:t/>
            </a:r>
            <a:br>
              <a:rPr lang="en-US" dirty="0"/>
            </a:br>
            <a:r>
              <a:rPr lang="en-US" dirty="0" smtClean="0"/>
              <a:t>Victim shaming</a:t>
            </a:r>
            <a:endParaRPr lang="en-US" dirty="0"/>
          </a:p>
        </p:txBody>
      </p:sp>
      <p:sp>
        <p:nvSpPr>
          <p:cNvPr id="3" name="Content Placeholder 2"/>
          <p:cNvSpPr>
            <a:spLocks noGrp="1"/>
          </p:cNvSpPr>
          <p:nvPr>
            <p:ph idx="1"/>
          </p:nvPr>
        </p:nvSpPr>
        <p:spPr>
          <a:xfrm>
            <a:off x="8384146" y="3631841"/>
            <a:ext cx="2969654" cy="2545121"/>
          </a:xfrm>
        </p:spPr>
        <p:txBody>
          <a:bodyPr/>
          <a:lstStyle/>
          <a:p>
            <a:endParaRPr lang="en-US" dirty="0"/>
          </a:p>
        </p:txBody>
      </p:sp>
      <p:pic>
        <p:nvPicPr>
          <p:cNvPr id="24578" name="Picture 2" descr="http://dailyhaze.com/wp-content/uploads/2015/10/Victim-blaming-The-disturbing-similarities-between-rape-and-police-brutality-1024x645.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4547" y="1080255"/>
            <a:ext cx="7158753" cy="45091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713412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4493654" cy="5811838"/>
          </a:xfrm>
        </p:spPr>
        <p:txBody>
          <a:bodyPr>
            <a:normAutofit/>
          </a:bodyPr>
          <a:lstStyle/>
          <a:p>
            <a:r>
              <a:rPr lang="en-US" dirty="0" smtClean="0"/>
              <a:t>“If </a:t>
            </a:r>
            <a:r>
              <a:rPr lang="en-US" dirty="0"/>
              <a:t>you spend more on coffee than on IT security, then you will be hacked. What's more, you </a:t>
            </a:r>
            <a:r>
              <a:rPr lang="en-US" i="1" dirty="0"/>
              <a:t>deserve</a:t>
            </a:r>
            <a:r>
              <a:rPr lang="en-US" dirty="0"/>
              <a:t> to be hacked</a:t>
            </a:r>
            <a:r>
              <a:rPr lang="en-US" dirty="0" smtClean="0"/>
              <a:t>.”</a:t>
            </a:r>
            <a:endParaRPr lang="en-US" dirty="0"/>
          </a:p>
        </p:txBody>
      </p:sp>
      <p:sp>
        <p:nvSpPr>
          <p:cNvPr id="3" name="Content Placeholder 2"/>
          <p:cNvSpPr>
            <a:spLocks noGrp="1"/>
          </p:cNvSpPr>
          <p:nvPr>
            <p:ph idx="1"/>
          </p:nvPr>
        </p:nvSpPr>
        <p:spPr>
          <a:xfrm>
            <a:off x="8306872" y="5241701"/>
            <a:ext cx="3046927" cy="935262"/>
          </a:xfrm>
        </p:spPr>
        <p:txBody>
          <a:bodyPr/>
          <a:lstStyle/>
          <a:p>
            <a:endParaRPr lang="en-US" dirty="0"/>
          </a:p>
        </p:txBody>
      </p:sp>
      <p:pic>
        <p:nvPicPr>
          <p:cNvPr id="25602" name="Picture 2" descr="Richard clark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6406" y="590742"/>
            <a:ext cx="4597713" cy="55862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135165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3875468" cy="5811838"/>
          </a:xfrm>
        </p:spPr>
        <p:txBody>
          <a:bodyPr/>
          <a:lstStyle/>
          <a:p>
            <a:r>
              <a:rPr lang="en-US" dirty="0" smtClean="0"/>
              <a:t>Celebrities shouldn’t take nude selfies, because their phones can’t be secured.</a:t>
            </a:r>
            <a:endParaRPr lang="en-US" dirty="0"/>
          </a:p>
        </p:txBody>
      </p:sp>
      <p:sp>
        <p:nvSpPr>
          <p:cNvPr id="3" name="Content Placeholder 2"/>
          <p:cNvSpPr>
            <a:spLocks noGrp="1"/>
          </p:cNvSpPr>
          <p:nvPr>
            <p:ph idx="1"/>
          </p:nvPr>
        </p:nvSpPr>
        <p:spPr>
          <a:xfrm>
            <a:off x="8847786" y="2472743"/>
            <a:ext cx="2506014" cy="3704219"/>
          </a:xfrm>
        </p:spPr>
        <p:txBody>
          <a:bodyPr/>
          <a:lstStyle/>
          <a:p>
            <a:endParaRPr lang="en-US" dirty="0"/>
          </a:p>
        </p:txBody>
      </p:sp>
      <p:pic>
        <p:nvPicPr>
          <p:cNvPr id="26626" name="Picture 2" descr="http://i3.kym-cdn.com/photos/images/newsfeed/000/822/063/f6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7758" y="1172981"/>
            <a:ext cx="6728014" cy="46611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119453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1503004" y="0"/>
            <a:ext cx="9185991" cy="6791879"/>
          </a:xfrm>
          <a:prstGeom prst="rect">
            <a:avLst/>
          </a:prstGeom>
        </p:spPr>
      </p:pic>
    </p:spTree>
    <p:extLst>
      <p:ext uri="{BB962C8B-B14F-4D97-AF65-F5344CB8AC3E}">
        <p14:creationId xmlns:p14="http://schemas.microsoft.com/office/powerpoint/2010/main" val="240774886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1558611" y="0"/>
            <a:ext cx="8834639" cy="6735863"/>
          </a:xfrm>
          <a:prstGeom prst="rect">
            <a:avLst/>
          </a:prstGeom>
        </p:spPr>
      </p:pic>
    </p:spTree>
    <p:extLst>
      <p:ext uri="{BB962C8B-B14F-4D97-AF65-F5344CB8AC3E}">
        <p14:creationId xmlns:p14="http://schemas.microsoft.com/office/powerpoint/2010/main" val="294990671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1686978" y="365125"/>
            <a:ext cx="8524875" cy="6134100"/>
          </a:xfrm>
          <a:prstGeom prst="rect">
            <a:avLst/>
          </a:prstGeom>
        </p:spPr>
      </p:pic>
    </p:spTree>
    <p:extLst>
      <p:ext uri="{BB962C8B-B14F-4D97-AF65-F5344CB8AC3E}">
        <p14:creationId xmlns:p14="http://schemas.microsoft.com/office/powerpoint/2010/main" val="9058094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1215546" y="0"/>
            <a:ext cx="10138254" cy="6894556"/>
          </a:xfrm>
          <a:prstGeom prst="rect">
            <a:avLst/>
          </a:prstGeom>
        </p:spPr>
      </p:pic>
    </p:spTree>
    <p:extLst>
      <p:ext uri="{BB962C8B-B14F-4D97-AF65-F5344CB8AC3E}">
        <p14:creationId xmlns:p14="http://schemas.microsoft.com/office/powerpoint/2010/main" val="55058324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1933575" y="266700"/>
            <a:ext cx="8324850" cy="6324600"/>
          </a:xfrm>
          <a:prstGeom prst="rect">
            <a:avLst/>
          </a:prstGeom>
        </p:spPr>
      </p:pic>
    </p:spTree>
    <p:extLst>
      <p:ext uri="{BB962C8B-B14F-4D97-AF65-F5344CB8AC3E}">
        <p14:creationId xmlns:p14="http://schemas.microsoft.com/office/powerpoint/2010/main" val="214502132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1403010" y="365125"/>
            <a:ext cx="8491792" cy="6032377"/>
          </a:xfrm>
          <a:prstGeom prst="rect">
            <a:avLst/>
          </a:prstGeom>
        </p:spPr>
      </p:pic>
    </p:spTree>
    <p:extLst>
      <p:ext uri="{BB962C8B-B14F-4D97-AF65-F5344CB8AC3E}">
        <p14:creationId xmlns:p14="http://schemas.microsoft.com/office/powerpoint/2010/main" val="44858109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35842" name="Picture 2" descr="https://pbs.twimg.com/media/B_TJEObVEAE2wOx.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0"/>
            <a:ext cx="1221008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520866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31746" name="Picture 2" descr="https://pbs.twimg.com/media/B_TUuaqU8AA9jMa.png:lar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0"/>
            <a:ext cx="1222217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791416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33794" name="Picture 2" descr="https://pbs.twimg.com/media/B_TO2DPVIAAgM08.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0"/>
            <a:ext cx="1221008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868540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34818" name="Picture 2" descr="https://pbs.twimg.com/media/B_TNWl8VEAAGc3S.png:lar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0"/>
            <a:ext cx="1222217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283084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32770" name="Picture 2" descr="https://pbs.twimg.com/media/B_TTIoRU0AAIfp9.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0"/>
            <a:ext cx="1221008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947691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36866" name="Picture 2" descr="https://pbs.twimg.com/media/CDLDmDIW0AA4Sh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1"/>
            <a:ext cx="12192001" cy="68681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941051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37892" name="Picture 4" descr="https://pbs.twimg.com/media/B_3slo-UcAAnI1K.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0"/>
            <a:ext cx="1221008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608473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38914" name="Picture 2" descr="https://pbs.twimg.com/media/B_3dMuNW8AEqLlx.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0"/>
            <a:ext cx="1221008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68854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3900045" y="608123"/>
            <a:ext cx="4960620" cy="5742457"/>
          </a:xfrm>
          <a:prstGeom prst="rect">
            <a:avLst/>
          </a:prstGeom>
        </p:spPr>
      </p:pic>
    </p:spTree>
    <p:extLst>
      <p:ext uri="{BB962C8B-B14F-4D97-AF65-F5344CB8AC3E}">
        <p14:creationId xmlns:p14="http://schemas.microsoft.com/office/powerpoint/2010/main" val="219629956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846028" y="0"/>
            <a:ext cx="16459200" cy="6858000"/>
          </a:xfrm>
        </p:spPr>
      </p:pic>
    </p:spTree>
    <p:extLst>
      <p:ext uri="{BB962C8B-B14F-4D97-AF65-F5344CB8AC3E}">
        <p14:creationId xmlns:p14="http://schemas.microsoft.com/office/powerpoint/2010/main" val="310521041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0"/>
            <a:ext cx="12222178" cy="6858000"/>
          </a:xfrm>
        </p:spPr>
      </p:pic>
    </p:spTree>
    <p:extLst>
      <p:ext uri="{BB962C8B-B14F-4D97-AF65-F5344CB8AC3E}">
        <p14:creationId xmlns:p14="http://schemas.microsoft.com/office/powerpoint/2010/main" val="303042803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65460" y="365125"/>
            <a:ext cx="5888340" cy="6217159"/>
          </a:xfrm>
        </p:spPr>
        <p:txBody>
          <a:bodyPr/>
          <a:lstStyle/>
          <a:p>
            <a:r>
              <a:rPr lang="en-US" dirty="0" smtClean="0"/>
              <a:t>fin</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40601235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3424707" cy="5811838"/>
          </a:xfrm>
        </p:spPr>
        <p:txBody>
          <a:bodyPr/>
          <a:lstStyle/>
          <a:p>
            <a:r>
              <a:rPr lang="en-US" dirty="0" smtClean="0"/>
              <a:t>Thanksgiving: The Busiest Flying Day of the Year</a:t>
            </a:r>
            <a:endParaRPr lang="en-US" dirty="0"/>
          </a:p>
        </p:txBody>
      </p:sp>
      <p:sp>
        <p:nvSpPr>
          <p:cNvPr id="3" name="Content Placeholder 2"/>
          <p:cNvSpPr>
            <a:spLocks noGrp="1"/>
          </p:cNvSpPr>
          <p:nvPr>
            <p:ph idx="1"/>
          </p:nvPr>
        </p:nvSpPr>
        <p:spPr>
          <a:xfrm>
            <a:off x="5814466" y="4830265"/>
            <a:ext cx="5539333" cy="1346697"/>
          </a:xfrm>
        </p:spPr>
        <p:txBody>
          <a:bodyPr/>
          <a:lstStyle/>
          <a:p>
            <a:endParaRPr lang="en-US" dirty="0"/>
          </a:p>
        </p:txBody>
      </p:sp>
      <p:pic>
        <p:nvPicPr>
          <p:cNvPr id="1026" name="Picture 2" descr="busyairport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6315" y="484565"/>
            <a:ext cx="8181130" cy="55393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75396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026" name="Picture 2" descr="https://qzprod.files.wordpress.com/2015/11/scheduled_us_airline_capacity_2015_mil_seats_7_day_moving_average_002_chartbuilder.png?w=64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365125"/>
            <a:ext cx="10515600" cy="64079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08124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2354094" y="0"/>
            <a:ext cx="7890467" cy="10520624"/>
          </a:xfrm>
        </p:spPr>
      </p:pic>
    </p:spTree>
    <p:extLst>
      <p:ext uri="{BB962C8B-B14F-4D97-AF65-F5344CB8AC3E}">
        <p14:creationId xmlns:p14="http://schemas.microsoft.com/office/powerpoint/2010/main" val="395026968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7214</TotalTime>
  <Words>3242</Words>
  <Application>Microsoft Office PowerPoint</Application>
  <PresentationFormat>Widescreen</PresentationFormat>
  <Paragraphs>279</Paragraphs>
  <Slides>62</Slides>
  <Notes>58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62</vt:i4>
      </vt:variant>
    </vt:vector>
  </HeadingPairs>
  <TitlesOfParts>
    <vt:vector size="66" baseType="lpstr">
      <vt:lpstr>Arial</vt:lpstr>
      <vt:lpstr>Calibri</vt:lpstr>
      <vt:lpstr>Calibri Light</vt:lpstr>
      <vt:lpstr>Office Theme</vt:lpstr>
      <vt:lpstr>Attack of the Clichés/Tropes</vt:lpstr>
      <vt:lpstr>About me</vt:lpstr>
      <vt:lpstr>PowerPoint Presentation</vt:lpstr>
      <vt:lpstr>PowerPoint Presentation</vt:lpstr>
      <vt:lpstr>PowerPoint Presentation</vt:lpstr>
      <vt:lpstr>PowerPoint Presentation</vt:lpstr>
      <vt:lpstr>Thanksgiving: The Busiest Flying Day of the Year</vt:lpstr>
      <vt:lpstr>PowerPoint Presentation</vt:lpstr>
      <vt:lpstr>PowerPoint Presentation</vt:lpstr>
      <vt:lpstr>PowerPoint Presentation</vt:lpstr>
      <vt:lpstr>How many are still vulnerable to Heartbleed?</vt:lpstr>
      <vt:lpstr>Bad data is bad</vt:lpstr>
      <vt:lpstr>“Military grade encryption”</vt:lpstr>
      <vt:lpstr>PowerPoint Presentation</vt:lpstr>
      <vt:lpstr>“Defense in Depth” </vt:lpstr>
      <vt:lpstr>PowerPoint Presentation</vt:lpstr>
      <vt:lpstr>PowerPoint Presentation</vt:lpstr>
      <vt:lpstr>PowerPoint Presentation</vt:lpstr>
      <vt:lpstr>I need it in order to do my job</vt:lpstr>
      <vt:lpstr>decreasing marginal returns</vt:lpstr>
      <vt:lpstr>PowerPoint Presentation</vt:lpstr>
      <vt:lpstr>Trope:  That Hidden Coffee Slush Fund</vt:lpstr>
      <vt:lpstr>Talk in Business Terms like “ROI”</vt:lpstr>
      <vt:lpstr>PowerPoint Presentation</vt:lpstr>
      <vt:lpstr>PowerPoint Presentation</vt:lpstr>
      <vt:lpstr>Hackers are sophisticated</vt:lpstr>
      <vt:lpstr>PowerPoint Presentation</vt:lpstr>
      <vt:lpstr>“Many eyes makes bugs shallow”</vt:lpstr>
      <vt:lpstr>PowerPoint Presentation</vt:lpstr>
      <vt:lpstr>Trope: A magic pill will save you</vt:lpstr>
      <vt:lpstr>Gartner</vt:lpstr>
      <vt:lpstr>“Security is a process, not a product” -- Schneier</vt:lpstr>
      <vt:lpstr>Trope: My pundit can beat up your pundit</vt:lpstr>
      <vt:lpstr>Aphorisms and platitudes lost in translation</vt:lpstr>
      <vt:lpstr>Best practices  Just do the basics </vt:lpstr>
      <vt:lpstr>PCI: Change password every 90 days</vt:lpstr>
      <vt:lpstr>PowerPoint Presentation</vt:lpstr>
      <vt:lpstr>MD5 is broken, use SHA256</vt:lpstr>
      <vt:lpstr>PowerPoint Presentation</vt:lpstr>
      <vt:lpstr>Some people really mean it  They hear it so often, they forget why</vt:lpstr>
      <vt:lpstr>If it’s obscure, it’s “security through obscurity”</vt:lpstr>
      <vt:lpstr>Good principle in general, but not for the important stuff. </vt:lpstr>
      <vt:lpstr>“Hacking back”</vt:lpstr>
      <vt:lpstr>Victim blaming  Victim shaming</vt:lpstr>
      <vt:lpstr>“If you spend more on coffee than on IT security, then you will be hacked. What's more, you deserve to be hacked.”</vt:lpstr>
      <vt:lpstr>Celebrities shouldn’t take nude selfies, because their phones can’t be secured.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fin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Robert Graham</dc:creator>
  <cp:lastModifiedBy>Robert Graham</cp:lastModifiedBy>
  <cp:revision>48</cp:revision>
  <dcterms:created xsi:type="dcterms:W3CDTF">2016-04-26T06:44:33Z</dcterms:created>
  <dcterms:modified xsi:type="dcterms:W3CDTF">2016-05-04T08:59:21Z</dcterms:modified>
</cp:coreProperties>
</file>